
<file path=[Content_Types].xml><?xml version="1.0" encoding="utf-8"?>
<Types xmlns="http://schemas.openxmlformats.org/package/2006/content-types">
  <Override PartName="/ppt/slides/slide45.xml" ContentType="application/vnd.openxmlformats-officedocument.presentationml.slide+xml"/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41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slides/slide38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s/slide34.xml" ContentType="application/vnd.openxmlformats-officedocument.presentationml.slide+xml"/>
  <Default Extension="jpeg" ContentType="image/jpeg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ppt/slides/slide46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42.xml" ContentType="application/vnd.openxmlformats-officedocument.presentationml.slide+xml"/>
  <Override PartName="/ppt/slides/slide50.xml" ContentType="application/vnd.openxmlformats-officedocument.presentationml.slide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slides/slide39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47.xml" ContentType="application/vnd.openxmlformats-officedocument.presentationml.slide+xml"/>
  <Override PartName="/ppt/slides/slide43.xml" ContentType="application/vnd.openxmlformats-officedocument.presentationml.slide+xml"/>
  <Override PartName="/ppt/slides/slide51.xml" ContentType="application/vnd.openxmlformats-officedocument.presentationml.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48.xml" ContentType="application/vnd.openxmlformats-officedocument.presentationml.slide+xml"/>
  <Override PartName="/ppt/slides/slide20.xml" ContentType="application/vnd.openxmlformats-officedocument.presentationml.slide+xml"/>
  <Override PartName="/ppt/slides/slide44.xml" ContentType="application/vnd.openxmlformats-officedocument.presentationml.slide+xml"/>
  <Override PartName="/ppt/slides/slide52.xml" ContentType="application/vnd.openxmlformats-officedocument.presentationml.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9.xml" ContentType="application/vnd.openxmlformats-officedocument.presentationml.slide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r:id="rId1"/>
  </p:sldMasterIdLst>
  <p:notesMasterIdLst>
    <p:notesMasterId r:id="rId54"/>
  </p:notesMasterIdLst>
  <p:sldIdLst>
    <p:sldId id="256" r:id="rId2"/>
    <p:sldId id="257" r:id="rId3"/>
    <p:sldId id="258" r:id="rId4"/>
    <p:sldId id="295" r:id="rId5"/>
    <p:sldId id="309" r:id="rId6"/>
    <p:sldId id="310" r:id="rId7"/>
    <p:sldId id="270" r:id="rId8"/>
    <p:sldId id="259" r:id="rId9"/>
    <p:sldId id="260" r:id="rId10"/>
    <p:sldId id="261" r:id="rId11"/>
    <p:sldId id="296" r:id="rId12"/>
    <p:sldId id="277" r:id="rId13"/>
    <p:sldId id="294" r:id="rId14"/>
    <p:sldId id="262" r:id="rId15"/>
    <p:sldId id="266" r:id="rId16"/>
    <p:sldId id="263" r:id="rId17"/>
    <p:sldId id="297" r:id="rId18"/>
    <p:sldId id="264" r:id="rId19"/>
    <p:sldId id="265" r:id="rId20"/>
    <p:sldId id="267" r:id="rId21"/>
    <p:sldId id="268" r:id="rId22"/>
    <p:sldId id="269" r:id="rId23"/>
    <p:sldId id="271" r:id="rId24"/>
    <p:sldId id="272" r:id="rId25"/>
    <p:sldId id="278" r:id="rId26"/>
    <p:sldId id="298" r:id="rId27"/>
    <p:sldId id="299" r:id="rId28"/>
    <p:sldId id="273" r:id="rId29"/>
    <p:sldId id="300" r:id="rId30"/>
    <p:sldId id="301" r:id="rId31"/>
    <p:sldId id="274" r:id="rId32"/>
    <p:sldId id="307" r:id="rId33"/>
    <p:sldId id="306" r:id="rId34"/>
    <p:sldId id="275" r:id="rId35"/>
    <p:sldId id="276" r:id="rId36"/>
    <p:sldId id="279" r:id="rId37"/>
    <p:sldId id="280" r:id="rId38"/>
    <p:sldId id="305" r:id="rId39"/>
    <p:sldId id="304" r:id="rId40"/>
    <p:sldId id="281" r:id="rId41"/>
    <p:sldId id="308" r:id="rId42"/>
    <p:sldId id="302" r:id="rId43"/>
    <p:sldId id="282" r:id="rId44"/>
    <p:sldId id="283" r:id="rId45"/>
    <p:sldId id="284" r:id="rId46"/>
    <p:sldId id="303" r:id="rId47"/>
    <p:sldId id="285" r:id="rId48"/>
    <p:sldId id="286" r:id="rId49"/>
    <p:sldId id="287" r:id="rId50"/>
    <p:sldId id="288" r:id="rId51"/>
    <p:sldId id="289" r:id="rId52"/>
    <p:sldId id="290" r:id="rId5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 vertBarState="maximized"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0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notesMaster" Target="notesMasters/notesMaster1.xml"/><Relationship Id="rId55" Type="http://schemas.openxmlformats.org/officeDocument/2006/relationships/printerSettings" Target="printerSettings/printerSettings1.bin"/><Relationship Id="rId56" Type="http://schemas.openxmlformats.org/officeDocument/2006/relationships/presProps" Target="presProps.xml"/><Relationship Id="rId57" Type="http://schemas.openxmlformats.org/officeDocument/2006/relationships/viewProps" Target="viewProps.xml"/><Relationship Id="rId58" Type="http://schemas.openxmlformats.org/officeDocument/2006/relationships/theme" Target="theme/theme1.xml"/><Relationship Id="rId59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86CE44-D9CA-421B-920A-0071C6519E35}" type="datetimeFigureOut">
              <a:rPr lang="pt-BR" smtClean="0"/>
              <a:pPr/>
              <a:t>7/21/16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F8CEAC-0FCD-4AE8-8B7C-931B9874E302}" type="slidenum">
              <a:rPr lang="pt-BR" smtClean="0"/>
              <a:pPr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F8CEAC-0FCD-4AE8-8B7C-931B9874E302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F8CEAC-0FCD-4AE8-8B7C-931B9874E302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F8CEAC-0FCD-4AE8-8B7C-931B9874E302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F8CEAC-0FCD-4AE8-8B7C-931B9874E302}" type="slidenum">
              <a:rPr lang="pt-BR" smtClean="0"/>
              <a:pPr/>
              <a:t>14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7A2E-5B2A-40C0-87EA-9DA37C1A40C7}" type="datetimeFigureOut">
              <a:rPr lang="pt-BR" smtClean="0"/>
              <a:pPr/>
              <a:t>7/21/16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57BE1-CF96-45D8-845B-B64AB155D0F2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7A2E-5B2A-40C0-87EA-9DA37C1A40C7}" type="datetimeFigureOut">
              <a:rPr lang="pt-BR" smtClean="0"/>
              <a:pPr/>
              <a:t>7/21/16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57BE1-CF96-45D8-845B-B64AB155D0F2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7A2E-5B2A-40C0-87EA-9DA37C1A40C7}" type="datetimeFigureOut">
              <a:rPr lang="pt-BR" smtClean="0"/>
              <a:pPr/>
              <a:t>7/21/16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57BE1-CF96-45D8-845B-B64AB155D0F2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7A2E-5B2A-40C0-87EA-9DA37C1A40C7}" type="datetimeFigureOut">
              <a:rPr lang="pt-BR" smtClean="0"/>
              <a:pPr/>
              <a:t>7/21/16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57BE1-CF96-45D8-845B-B64AB155D0F2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7A2E-5B2A-40C0-87EA-9DA37C1A40C7}" type="datetimeFigureOut">
              <a:rPr lang="pt-BR" smtClean="0"/>
              <a:pPr/>
              <a:t>7/21/16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57BE1-CF96-45D8-845B-B64AB155D0F2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7A2E-5B2A-40C0-87EA-9DA37C1A40C7}" type="datetimeFigureOut">
              <a:rPr lang="pt-BR" smtClean="0"/>
              <a:pPr/>
              <a:t>7/21/16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57BE1-CF96-45D8-845B-B64AB155D0F2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7A2E-5B2A-40C0-87EA-9DA37C1A40C7}" type="datetimeFigureOut">
              <a:rPr lang="pt-BR" smtClean="0"/>
              <a:pPr/>
              <a:t>7/21/16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57BE1-CF96-45D8-845B-B64AB155D0F2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7A2E-5B2A-40C0-87EA-9DA37C1A40C7}" type="datetimeFigureOut">
              <a:rPr lang="pt-BR" smtClean="0"/>
              <a:pPr/>
              <a:t>7/21/16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57BE1-CF96-45D8-845B-B64AB155D0F2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7A2E-5B2A-40C0-87EA-9DA37C1A40C7}" type="datetimeFigureOut">
              <a:rPr lang="pt-BR" smtClean="0"/>
              <a:pPr/>
              <a:t>7/21/16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57BE1-CF96-45D8-845B-B64AB155D0F2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7A2E-5B2A-40C0-87EA-9DA37C1A40C7}" type="datetimeFigureOut">
              <a:rPr lang="pt-BR" smtClean="0"/>
              <a:pPr/>
              <a:t>7/21/16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57BE1-CF96-45D8-845B-B64AB155D0F2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7A2E-5B2A-40C0-87EA-9DA37C1A40C7}" type="datetimeFigureOut">
              <a:rPr lang="pt-BR" smtClean="0"/>
              <a:pPr/>
              <a:t>7/21/16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57BE1-CF96-45D8-845B-B64AB155D0F2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07A2E-5B2A-40C0-87EA-9DA37C1A40C7}" type="datetimeFigureOut">
              <a:rPr lang="pt-BR" smtClean="0"/>
              <a:pPr/>
              <a:t>7/21/16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57BE1-CF96-45D8-845B-B64AB155D0F2}" type="slidenum">
              <a:rPr lang="pt-BR" smtClean="0"/>
              <a:pPr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2.camara.gov.br/legin/fed/ressen/2006/resolucao-32-12-julho-2006-544439-publicacao-55819-pl.html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planalto.gov.br/ccivil_03/Constituicao/Constituicao.htm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planalto.gov.br/ccivil_03/Constituicao/Constituicao.ht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1470025"/>
          </a:xfrm>
        </p:spPr>
        <p:txBody>
          <a:bodyPr>
            <a:noAutofit/>
          </a:bodyPr>
          <a:lstStyle/>
          <a:p>
            <a:r>
              <a:rPr lang="pt-BR" sz="7200" b="1" dirty="0" smtClean="0">
                <a:solidFill>
                  <a:srgbClr val="C00000"/>
                </a:solidFill>
              </a:rPr>
              <a:t>ÚLTIMO ANO DE MANDATO</a:t>
            </a:r>
            <a:endParaRPr lang="pt-BR" sz="7200" b="1" dirty="0">
              <a:solidFill>
                <a:srgbClr val="C0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AS CONDUTAS VEDADAS AOS AGENTES PÚBLICOS, AS INFRAÇÕES, OS CRIMES E AS RESPECTIVAS RESPONSABILIZAÇÕES</a:t>
            </a:r>
            <a:endParaRPr lang="pt-BR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t-BR" sz="2400" b="1" dirty="0" smtClean="0">
                <a:solidFill>
                  <a:srgbClr val="C00000"/>
                </a:solidFill>
              </a:rPr>
              <a:t>GASTOS COM PESSOAL</a:t>
            </a:r>
            <a:br>
              <a:rPr lang="pt-BR" sz="2400" b="1" dirty="0" smtClean="0">
                <a:solidFill>
                  <a:srgbClr val="C00000"/>
                </a:solidFill>
              </a:rPr>
            </a:br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  <a:t>1) EXTRAPOLAÇÃO DO LIMITE LEGAL – LRF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pt-BR" sz="3500" dirty="0" smtClean="0"/>
          </a:p>
          <a:p>
            <a:pPr algn="ctr">
              <a:buNone/>
            </a:pPr>
            <a:r>
              <a:rPr lang="pt-BR" sz="5100" b="1" dirty="0" smtClean="0">
                <a:solidFill>
                  <a:schemeClr val="tx2">
                    <a:lumMod val="50000"/>
                  </a:schemeClr>
                </a:solidFill>
              </a:rPr>
              <a:t>ART. 23 SE A DESPESA ULTRAPASSA OS LIMITES DA LRF </a:t>
            </a:r>
          </a:p>
          <a:p>
            <a:pPr>
              <a:buNone/>
            </a:pPr>
            <a:endParaRPr lang="pt-BR" sz="4000" b="1" dirty="0" smtClean="0"/>
          </a:p>
          <a:p>
            <a:pPr>
              <a:buNone/>
            </a:pPr>
            <a:endParaRPr lang="pt-BR" sz="4000" b="1" dirty="0" smtClean="0"/>
          </a:p>
          <a:p>
            <a:pPr algn="just">
              <a:buNone/>
            </a:pPr>
            <a:r>
              <a:rPr lang="pt-BR" sz="4000" b="1" dirty="0" smtClean="0">
                <a:solidFill>
                  <a:schemeClr val="tx2">
                    <a:lumMod val="50000"/>
                  </a:schemeClr>
                </a:solidFill>
              </a:rPr>
              <a:t>	A) EM PERÍODOS COMUNS - O PODER OU ÓRGÃO TEM DE ELIMINAR O EXCEDENTE NOS DOIS QUADRIMESTRES SEGUINTES, SENDO PELO MENOS 1/3 NO PRIMEIRO, SOB PENA DE FICAR PROIBIDO DE  (ART, 23, § 3º):</a:t>
            </a:r>
          </a:p>
          <a:p>
            <a:pPr>
              <a:buNone/>
            </a:pPr>
            <a:endParaRPr lang="pt-BR" sz="40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1">
              <a:buNone/>
            </a:pPr>
            <a:r>
              <a:rPr lang="pt-BR" sz="4000" b="1" dirty="0" smtClean="0">
                <a:solidFill>
                  <a:schemeClr val="tx2">
                    <a:lumMod val="50000"/>
                  </a:schemeClr>
                </a:solidFill>
              </a:rPr>
              <a:t>	I - RECEBER TRANSFERÊNCIAS VOLUNTÁRIAS;</a:t>
            </a:r>
          </a:p>
          <a:p>
            <a:pPr lvl="1">
              <a:buNone/>
            </a:pPr>
            <a:r>
              <a:rPr lang="pt-BR" sz="4000" b="1" dirty="0" smtClean="0">
                <a:solidFill>
                  <a:schemeClr val="tx2">
                    <a:lumMod val="50000"/>
                  </a:schemeClr>
                </a:solidFill>
              </a:rPr>
              <a:t>	II - OBTER GARANTIA, DIRETA OU INDIRETA, DE OUTRO ENTE;</a:t>
            </a:r>
          </a:p>
          <a:p>
            <a:pPr lvl="1">
              <a:buNone/>
            </a:pPr>
            <a:r>
              <a:rPr lang="pt-BR" sz="4000" b="1" dirty="0" smtClean="0">
                <a:solidFill>
                  <a:schemeClr val="tx2">
                    <a:lumMod val="50000"/>
                  </a:schemeClr>
                </a:solidFill>
              </a:rPr>
              <a:t>	III - CONTRATAR OPERAÇÕES DE CRÉDITO, RESSALVADAS AS DESTINADAS AO REFINANCIAMENTO DA DÍVIDA MOBILIÁRIA E AS QUE VISEM À REDUÇÃO DAS DESPESAS COM PESSOAL.</a:t>
            </a:r>
          </a:p>
          <a:p>
            <a:pPr lvl="1">
              <a:buNone/>
            </a:pPr>
            <a:r>
              <a:rPr lang="pt-BR" sz="4000" b="1" dirty="0" smtClean="0"/>
              <a:t>  </a:t>
            </a:r>
          </a:p>
          <a:p>
            <a:pPr>
              <a:buNone/>
            </a:pPr>
            <a:endParaRPr lang="pt-BR" sz="4000" b="1" dirty="0" smtClean="0"/>
          </a:p>
          <a:p>
            <a:pPr algn="just">
              <a:buNone/>
            </a:pPr>
            <a:r>
              <a:rPr lang="pt-BR" sz="4000" b="1" dirty="0" smtClean="0"/>
              <a:t>	</a:t>
            </a:r>
            <a:endParaRPr lang="pt-BR" b="1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pt-BR" sz="2400" b="1" dirty="0" smtClean="0">
                <a:solidFill>
                  <a:srgbClr val="C00000"/>
                </a:solidFill>
              </a:rPr>
              <a:t>GASTOS COM PESSOAL</a:t>
            </a:r>
            <a:br>
              <a:rPr lang="pt-BR" sz="2400" b="1" dirty="0" smtClean="0">
                <a:solidFill>
                  <a:srgbClr val="C00000"/>
                </a:solidFill>
              </a:rPr>
            </a:br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  <a:t>1) EXTRAPOLAÇÃO DO LIMITE LEGAL – LRF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2800" b="1" dirty="0" smtClean="0">
                <a:solidFill>
                  <a:schemeClr val="tx2">
                    <a:lumMod val="50000"/>
                  </a:schemeClr>
                </a:solidFill>
              </a:rPr>
              <a:t>ART. 23 SE A DESPESA ULTRAPASSA OS LIMITES DA LRF </a:t>
            </a:r>
          </a:p>
          <a:p>
            <a:pPr algn="just">
              <a:buNone/>
            </a:pPr>
            <a:endParaRPr lang="pt-BR" sz="2800" b="1" dirty="0" smtClean="0">
              <a:solidFill>
                <a:srgbClr val="C00000"/>
              </a:solidFill>
            </a:endParaRPr>
          </a:p>
          <a:p>
            <a:pPr algn="just">
              <a:buNone/>
            </a:pPr>
            <a:r>
              <a:rPr lang="pt-BR" sz="2800" b="1" dirty="0" smtClean="0">
                <a:solidFill>
                  <a:schemeClr val="tx2">
                    <a:lumMod val="50000"/>
                  </a:schemeClr>
                </a:solidFill>
              </a:rPr>
              <a:t>B) NO PRIMEIRO QUADRIMESTRE DO ÚLTIMO ANO DE MANDATO DOS TITULARES DE PODER OU ÓRGÃO (§ 4º):</a:t>
            </a:r>
          </a:p>
          <a:p>
            <a:pPr>
              <a:buNone/>
            </a:pPr>
            <a:endParaRPr lang="pt-BR" sz="2800" b="1" dirty="0" smtClean="0">
              <a:solidFill>
                <a:srgbClr val="C00000"/>
              </a:solidFill>
            </a:endParaRPr>
          </a:p>
          <a:p>
            <a:pPr lvl="1" algn="ctr">
              <a:buNone/>
            </a:pPr>
            <a:r>
              <a:rPr lang="pt-BR" b="1" dirty="0" smtClean="0">
                <a:solidFill>
                  <a:srgbClr val="C00000"/>
                </a:solidFill>
              </a:rPr>
              <a:t>	AS RESTRIÇÕES DO § 3</a:t>
            </a:r>
            <a:r>
              <a:rPr lang="pt-BR" b="1" u="sng" baseline="30000" dirty="0" smtClean="0">
                <a:solidFill>
                  <a:srgbClr val="C00000"/>
                </a:solidFill>
              </a:rPr>
              <a:t>O</a:t>
            </a:r>
            <a:r>
              <a:rPr lang="pt-BR" b="1" dirty="0" smtClean="0">
                <a:solidFill>
                  <a:srgbClr val="C00000"/>
                </a:solidFill>
              </a:rPr>
              <a:t> APLICAM-SE </a:t>
            </a:r>
            <a:r>
              <a:rPr lang="pt-BR" b="1" u="sng" dirty="0" smtClean="0">
                <a:solidFill>
                  <a:srgbClr val="C00000"/>
                </a:solidFill>
              </a:rPr>
              <a:t>IMEDIATAMENTE</a:t>
            </a: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t-BR" sz="2400" b="1" dirty="0" smtClean="0">
                <a:solidFill>
                  <a:srgbClr val="C00000"/>
                </a:solidFill>
              </a:rPr>
              <a:t>GASTOS COM PESSOAL</a:t>
            </a:r>
            <a:br>
              <a:rPr lang="pt-BR" sz="2400" b="1" dirty="0" smtClean="0">
                <a:solidFill>
                  <a:srgbClr val="C00000"/>
                </a:solidFill>
              </a:rPr>
            </a:br>
            <a:r>
              <a:rPr lang="pt-BR" sz="2400" b="1" dirty="0" smtClean="0">
                <a:solidFill>
                  <a:srgbClr val="C00000"/>
                </a:solidFill>
              </a:rPr>
              <a:t>1) LIMITE LEGAL</a:t>
            </a:r>
            <a:endParaRPr lang="pt-BR" sz="24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pt-BR" sz="7000" b="1" dirty="0" smtClean="0">
                <a:solidFill>
                  <a:schemeClr val="tx2">
                    <a:lumMod val="50000"/>
                  </a:schemeClr>
                </a:solidFill>
              </a:rPr>
              <a:t>LEI 10.028/2000</a:t>
            </a:r>
          </a:p>
          <a:p>
            <a:pPr algn="ctr">
              <a:buNone/>
            </a:pPr>
            <a:endParaRPr lang="pt-BR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pt-BR" sz="3800" b="1" dirty="0" smtClean="0">
                <a:solidFill>
                  <a:schemeClr val="tx2">
                    <a:lumMod val="50000"/>
                  </a:schemeClr>
                </a:solidFill>
              </a:rPr>
              <a:t>	ART. 5</a:t>
            </a:r>
            <a:r>
              <a:rPr lang="pt-BR" sz="3800" b="1" u="sng" baseline="30000" dirty="0" smtClean="0">
                <a:solidFill>
                  <a:schemeClr val="tx2">
                    <a:lumMod val="50000"/>
                  </a:schemeClr>
                </a:solidFill>
              </a:rPr>
              <a:t>O</a:t>
            </a:r>
            <a:r>
              <a:rPr lang="pt-BR" sz="3800" b="1" dirty="0" smtClean="0">
                <a:solidFill>
                  <a:schemeClr val="tx2">
                    <a:lumMod val="50000"/>
                  </a:schemeClr>
                </a:solidFill>
              </a:rPr>
              <a:t> CONSTITUI INFRAÇÃO ADMINISTRATIVA CONTRA AS LEIS DE FINANÇAS PÚBLICAS:</a:t>
            </a:r>
          </a:p>
          <a:p>
            <a:endParaRPr lang="pt-BR" sz="3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pt-BR" sz="3800" b="1" dirty="0" smtClean="0">
                <a:solidFill>
                  <a:schemeClr val="tx2">
                    <a:lumMod val="50000"/>
                  </a:schemeClr>
                </a:solidFill>
              </a:rPr>
              <a:t>	IV – DEIXAR DE ORDENAR OU DE PROMOVER, NA FORMA E NOS PRAZOS DA LEI, A EXECUÇÃO DE MEDIDA PARA A REDUÇÃO DO MONTANTE DA DESPESA TOTAL COM PESSOAL QUE HOUVER EXCEDIDO A REPARTIÇÃO POR PODER DO LIMITE MÁXIMO.</a:t>
            </a:r>
          </a:p>
          <a:p>
            <a:pPr algn="just"/>
            <a:endParaRPr lang="pt-BR" sz="3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pt-BR" sz="3800" b="1" dirty="0" smtClean="0">
                <a:solidFill>
                  <a:schemeClr val="tx2">
                    <a:lumMod val="50000"/>
                  </a:schemeClr>
                </a:solidFill>
              </a:rPr>
              <a:t>	§ 1</a:t>
            </a:r>
            <a:r>
              <a:rPr lang="pt-BR" sz="3800" b="1" u="sng" baseline="30000" dirty="0" smtClean="0">
                <a:solidFill>
                  <a:schemeClr val="tx2">
                    <a:lumMod val="50000"/>
                  </a:schemeClr>
                </a:solidFill>
              </a:rPr>
              <a:t>O</a:t>
            </a:r>
            <a:r>
              <a:rPr lang="pt-BR" sz="3800" b="1" dirty="0" smtClean="0">
                <a:solidFill>
                  <a:schemeClr val="tx2">
                    <a:lumMod val="50000"/>
                  </a:schemeClr>
                </a:solidFill>
              </a:rPr>
              <a:t> A INFRAÇÃO PREVISTA NESTE ARTIGO É PUNIDA COM </a:t>
            </a:r>
            <a:r>
              <a:rPr lang="pt-BR" sz="3800" b="1" dirty="0" smtClean="0">
                <a:solidFill>
                  <a:srgbClr val="C00000"/>
                </a:solidFill>
              </a:rPr>
              <a:t>MULTA DE TRINTA POR CENTO DOS VENCIMENTOS ANUAIS</a:t>
            </a:r>
            <a:r>
              <a:rPr lang="pt-BR" sz="3800" b="1" dirty="0" smtClean="0">
                <a:solidFill>
                  <a:schemeClr val="tx2">
                    <a:lumMod val="50000"/>
                  </a:schemeClr>
                </a:solidFill>
              </a:rPr>
              <a:t> DO AGENTE QUE LHE DER CAUSA, </a:t>
            </a:r>
            <a:r>
              <a:rPr lang="pt-BR" sz="3800" b="1" dirty="0" smtClean="0">
                <a:solidFill>
                  <a:srgbClr val="C00000"/>
                </a:solidFill>
              </a:rPr>
              <a:t>SENDO O PAGAMENTO DA MULTA DE SUA RESPONSABILIDADE PESSOAL</a:t>
            </a:r>
            <a:r>
              <a:rPr lang="pt-BR" sz="3800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algn="just"/>
            <a:endParaRPr lang="pt-BR" sz="3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pt-BR" sz="3800" b="1" dirty="0" smtClean="0">
                <a:solidFill>
                  <a:schemeClr val="tx2">
                    <a:lumMod val="50000"/>
                  </a:schemeClr>
                </a:solidFill>
              </a:rPr>
              <a:t>	§ 2</a:t>
            </a:r>
            <a:r>
              <a:rPr lang="pt-BR" sz="3800" b="1" u="sng" baseline="30000" dirty="0" smtClean="0">
                <a:solidFill>
                  <a:schemeClr val="tx2">
                    <a:lumMod val="50000"/>
                  </a:schemeClr>
                </a:solidFill>
              </a:rPr>
              <a:t>O</a:t>
            </a:r>
            <a:r>
              <a:rPr lang="pt-BR" sz="3800" b="1" dirty="0" smtClean="0">
                <a:solidFill>
                  <a:schemeClr val="tx2">
                    <a:lumMod val="50000"/>
                  </a:schemeClr>
                </a:solidFill>
              </a:rPr>
              <a:t> A INFRAÇÃO A QUE SE REFERE ESTE ARTIGO SERÁ PROCESSADA E JULGADA PELO TRIBUNAL DE CONTAS A QUE COMPETIR A FISCALIZAÇÃO CONTÁBIL, FINANCEIRA E ORÇAMENTÁRIA DA PESSOA JURÍDICA DE DIREITO PÚBLICO ENVOLVIDA.</a:t>
            </a:r>
          </a:p>
          <a:p>
            <a:endParaRPr lang="pt-B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t-BR" sz="2400" b="1" dirty="0" smtClean="0">
                <a:solidFill>
                  <a:srgbClr val="C00000"/>
                </a:solidFill>
              </a:rPr>
              <a:t>GASTOS COM PESSOAL</a:t>
            </a:r>
            <a:br>
              <a:rPr lang="pt-BR" sz="2400" b="1" dirty="0" smtClean="0">
                <a:solidFill>
                  <a:srgbClr val="C00000"/>
                </a:solidFill>
              </a:rPr>
            </a:br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  <a:t>1) EXTRAPOLAÇÃO DO LIMITE LEGAL – LRF</a:t>
            </a:r>
            <a:endParaRPr lang="pt-BR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A EXTRAPOLAÇÃO, PORTANTO, TEM AS SEGUINTES CONSEQUENCIAS:</a:t>
            </a:r>
          </a:p>
          <a:p>
            <a:pPr>
              <a:buNone/>
            </a:pPr>
            <a:endParaRPr lang="pt-BR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IRREGULARIDADE DAS CONTAS E APLICAÇÃO DE MULTA; </a:t>
            </a:r>
          </a:p>
          <a:p>
            <a:pPr>
              <a:buNone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-   INELEGIBILIDADE; </a:t>
            </a:r>
          </a:p>
          <a:p>
            <a:pPr algn="just">
              <a:buFontTx/>
              <a:buChar char="-"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RESTRIÇÕES DO ART.23, § 4º </a:t>
            </a:r>
          </a:p>
          <a:p>
            <a:pPr algn="just">
              <a:buNone/>
            </a:pPr>
            <a:r>
              <a:rPr lang="pt-BR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(TRANSFERENCIAS VOLUNTÁRIAS, OPERAÇÕES DE CRÉDITO, OBTENÇÃO DE GARANTIA) 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</a:rPr>
              <a:t>	</a:t>
            </a:r>
          </a:p>
          <a:p>
            <a:pPr algn="ctr">
              <a:buNone/>
            </a:pPr>
            <a:endParaRPr lang="pt-BR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C00000"/>
                </a:solidFill>
              </a:rPr>
              <a:t>GASTOS COM PESSOAL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t-BR" sz="3800" b="1" dirty="0" smtClean="0">
                <a:solidFill>
                  <a:schemeClr val="tx2">
                    <a:lumMod val="50000"/>
                  </a:schemeClr>
                </a:solidFill>
              </a:rPr>
              <a:t>2) AUMENTO DE GASTO - LRF</a:t>
            </a:r>
          </a:p>
          <a:p>
            <a:pPr>
              <a:buNone/>
            </a:pPr>
            <a:endParaRPr lang="pt-BR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	ART. 21. PARÁGRAFO ÚNICO:</a:t>
            </a:r>
          </a:p>
          <a:p>
            <a:pPr>
              <a:buNone/>
            </a:pPr>
            <a:r>
              <a:rPr lang="pt-BR" dirty="0" smtClean="0"/>
              <a:t>	</a:t>
            </a:r>
          </a:p>
          <a:p>
            <a:pPr algn="just">
              <a:buNone/>
            </a:pPr>
            <a:r>
              <a:rPr lang="pt-BR" dirty="0" smtClean="0"/>
              <a:t>	</a:t>
            </a: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TAMBÉM É NULO DE PLENO DIREITO O ATO DE QUE RESULTE AUMENTO DA DESPESA COM PESSOAL EXPEDIDO NOS </a:t>
            </a:r>
            <a:r>
              <a:rPr lang="pt-BR" sz="3800" b="1" dirty="0" smtClean="0">
                <a:solidFill>
                  <a:srgbClr val="C00000"/>
                </a:solidFill>
              </a:rPr>
              <a:t>CENTO E OITENTA DIAS ANTERIORES AO FINAL DO MANDATO</a:t>
            </a: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 DO TITULAR DO RESPECTIVO PODER OU ÓRGÃO REFERIDO NO ART. 20.</a:t>
            </a:r>
          </a:p>
          <a:p>
            <a:pPr algn="just">
              <a:buNone/>
            </a:pP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endParaRPr lang="pt-BR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t-BR" sz="2400" b="1" dirty="0" smtClean="0">
                <a:solidFill>
                  <a:srgbClr val="C00000"/>
                </a:solidFill>
              </a:rPr>
              <a:t>GASTOS COM PESSOAL</a:t>
            </a:r>
            <a:br>
              <a:rPr lang="pt-BR" sz="2400" b="1" dirty="0" smtClean="0">
                <a:solidFill>
                  <a:srgbClr val="C00000"/>
                </a:solidFill>
              </a:rPr>
            </a:br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  <a:t>2) AUMENTO DE GASTO - LRF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endParaRPr lang="pt-BR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endParaRPr lang="pt-BR" b="1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                                                                  - </a:t>
            </a:r>
            <a:r>
              <a:rPr lang="pt-BR" sz="2000" b="1" dirty="0" smtClean="0">
                <a:solidFill>
                  <a:schemeClr val="tx2">
                    <a:lumMod val="50000"/>
                  </a:schemeClr>
                </a:solidFill>
              </a:rPr>
              <a:t>EXCEÇÕES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3203848" y="1844824"/>
            <a:ext cx="2448272" cy="584775"/>
          </a:xfrm>
          <a:prstGeom prst="rect">
            <a:avLst/>
          </a:prstGeom>
          <a:gradFill>
            <a:gsLst>
              <a:gs pos="0">
                <a:schemeClr val="tx2"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</a:gradFill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tx2">
                    <a:lumMod val="50000"/>
                  </a:schemeClr>
                </a:solidFill>
              </a:rPr>
              <a:t>ATO</a:t>
            </a:r>
            <a:endParaRPr lang="pt-BR" sz="32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2411760" y="3212976"/>
            <a:ext cx="4032448" cy="954107"/>
          </a:xfrm>
          <a:prstGeom prst="rect">
            <a:avLst/>
          </a:prstGeom>
          <a:gradFill>
            <a:gsLst>
              <a:gs pos="0">
                <a:schemeClr val="tx2"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</a:gradFill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tx2">
                    <a:lumMod val="50000"/>
                  </a:schemeClr>
                </a:solidFill>
              </a:rPr>
              <a:t>DE QUE RESULTE AUMENTO DE DESPESA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1763688" y="5085184"/>
            <a:ext cx="5472608" cy="1354217"/>
          </a:xfrm>
          <a:prstGeom prst="rect">
            <a:avLst/>
          </a:prstGeom>
          <a:gradFill>
            <a:gsLst>
              <a:gs pos="0">
                <a:schemeClr val="tx2"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</a:gradFill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solidFill>
                  <a:schemeClr val="tx2">
                    <a:lumMod val="50000"/>
                  </a:schemeClr>
                </a:solidFill>
              </a:rPr>
              <a:t>180</a:t>
            </a:r>
            <a:r>
              <a:rPr lang="pt-BR" sz="2800" b="1" dirty="0" smtClean="0">
                <a:solidFill>
                  <a:schemeClr val="tx2">
                    <a:lumMod val="50000"/>
                  </a:schemeClr>
                </a:solidFill>
              </a:rPr>
              <a:t> DIAS ANTERIORES AO FIM DO MANDATO</a:t>
            </a:r>
          </a:p>
          <a:p>
            <a:endParaRPr lang="pt-BR" dirty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t-BR" sz="2400" b="1" dirty="0" smtClean="0">
                <a:solidFill>
                  <a:srgbClr val="C00000"/>
                </a:solidFill>
              </a:rPr>
              <a:t>GASTOS COM PESSOAL</a:t>
            </a:r>
            <a:br>
              <a:rPr lang="pt-BR" sz="2400" b="1" dirty="0" smtClean="0">
                <a:solidFill>
                  <a:srgbClr val="C00000"/>
                </a:solidFill>
              </a:rPr>
            </a:br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  <a:t>2) AUMENTO DE GASTO - LRF</a:t>
            </a:r>
            <a:endParaRPr lang="pt-BR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pt-BR" b="1" dirty="0" smtClean="0"/>
          </a:p>
          <a:p>
            <a:pPr>
              <a:buNone/>
            </a:pPr>
            <a:r>
              <a:rPr lang="pt-BR" b="1" dirty="0" smtClean="0"/>
              <a:t>	</a:t>
            </a:r>
          </a:p>
          <a:p>
            <a:pPr>
              <a:buNone/>
            </a:pPr>
            <a:r>
              <a:rPr lang="pt-BR" b="1" dirty="0"/>
              <a:t>	</a:t>
            </a: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CP - Aumento de despesa total com pessoal no último ano do mandato ou legislatura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 </a:t>
            </a:r>
          </a:p>
          <a:p>
            <a:pPr>
              <a:buNone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    </a:t>
            </a:r>
          </a:p>
          <a:p>
            <a:pPr algn="just">
              <a:buNone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	Art. 359-G. Ordenar, autorizar ou executar ato que acarrete aumento de despesa total com pessoal, nos cento e oitenta dias anteriores ao final do mandato ou da legislatura: </a:t>
            </a:r>
          </a:p>
          <a:p>
            <a:pPr>
              <a:buNone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</a:p>
          <a:p>
            <a:pPr>
              <a:buNone/>
            </a:pPr>
            <a:r>
              <a:rPr lang="pt-BR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Pena – reclusão, de 1 (um) a 4 (quatro) anos.</a:t>
            </a:r>
            <a:endParaRPr lang="pt-B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t-BR" sz="2400" b="1" dirty="0" smtClean="0">
                <a:solidFill>
                  <a:srgbClr val="C00000"/>
                </a:solidFill>
              </a:rPr>
              <a:t>GASTOS COM PESSOAL</a:t>
            </a:r>
            <a:br>
              <a:rPr lang="pt-BR" sz="2400" b="1" dirty="0" smtClean="0">
                <a:solidFill>
                  <a:srgbClr val="C00000"/>
                </a:solidFill>
              </a:rPr>
            </a:br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  <a:t>2) AUMENTO DE GASTO - LRF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25780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endParaRPr lang="pt-BR" b="1" dirty="0" smtClean="0"/>
          </a:p>
          <a:p>
            <a:pPr algn="ctr">
              <a:buNone/>
            </a:pP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O AUMENTO DA DESPESA COM PESSOAL NOS 180 ANTERIORES AO FIM DO MANDATO TEM, PORTANTO, AS SEGUINTES CONSEQUENCIAS </a:t>
            </a:r>
            <a:endParaRPr lang="pt-BR" b="1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endParaRPr lang="pt-BR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NULIDADE DO ATO</a:t>
            </a:r>
          </a:p>
          <a:p>
            <a:endParaRPr lang="pt-BR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IRREGULARIDADE DAS CONTAS E APLICAÇÃO DE MULTA</a:t>
            </a:r>
          </a:p>
          <a:p>
            <a:pPr algn="just"/>
            <a:endParaRPr lang="pt-BR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INELEGIBILIDADE</a:t>
            </a:r>
          </a:p>
          <a:p>
            <a:pPr>
              <a:buNone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</a:p>
          <a:p>
            <a:pPr algn="just"/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CONFIGURAÇÃO DO TIPO PENAL PREVISTO NO ART. 359-G DO CÓDIGO PENAL, COM  PENA DE RECLUSÃO, DE 1 (UM) A 4 (QUATRO) ANOS.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C00000"/>
                </a:solidFill>
              </a:rPr>
              <a:t>GASTOS COM PESSOAL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3) REVISÃO GERAL – LEI ELEITORAL</a:t>
            </a:r>
          </a:p>
          <a:p>
            <a:pPr>
              <a:buNone/>
            </a:pPr>
            <a:endParaRPr lang="pt-BR" dirty="0" smtClean="0"/>
          </a:p>
          <a:p>
            <a:pPr algn="just">
              <a:buNone/>
            </a:pP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  <a:t>CF – ART. 37</a:t>
            </a:r>
          </a:p>
          <a:p>
            <a:pPr algn="just">
              <a:buNone/>
            </a:pPr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  <a:t>	X - A REMUNERAÇÃO DOS SERVIDORES PÚBLICOS E O SUBSÍDIO DE QUE TRATA O § 4º DO ART. 39 SOMENTE PODERÃO SER FIXADOS OU ALTERADOS POR LEI ESPECÍFICA, OBSERVADA A INICIATIVA PRIVATIVA EM CADA CASO, </a:t>
            </a:r>
            <a:r>
              <a:rPr lang="pt-BR" sz="2400" b="1" u="sng" dirty="0" smtClean="0">
                <a:solidFill>
                  <a:schemeClr val="tx2">
                    <a:lumMod val="50000"/>
                  </a:schemeClr>
                </a:solidFill>
              </a:rPr>
              <a:t>ASSEGURADA REVISÃO GERAL ANUAL, SEMPRE NA MESMA DATA E SEM DISTINÇÃO DE ÍNDICES</a:t>
            </a:r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  <a:t>;    </a:t>
            </a:r>
            <a:endParaRPr lang="pt-BR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t-BR" sz="2400" b="1" dirty="0" smtClean="0">
                <a:solidFill>
                  <a:srgbClr val="C00000"/>
                </a:solidFill>
              </a:rPr>
              <a:t>GASTOS COM PESSOAL</a:t>
            </a:r>
            <a:br>
              <a:rPr lang="pt-BR" sz="2400" b="1" dirty="0" smtClean="0">
                <a:solidFill>
                  <a:srgbClr val="C00000"/>
                </a:solidFill>
              </a:rPr>
            </a:br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  <a:t>3) REVISÃO GERAL – LEI ELEITORAL</a:t>
            </a:r>
            <a:endParaRPr lang="pt-BR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LEI  Nº 9.504/97 – ART. 73, VIII</a:t>
            </a:r>
          </a:p>
          <a:p>
            <a:pPr algn="just">
              <a:buNone/>
            </a:pPr>
            <a:endParaRPr lang="pt-BR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	VIII - FAZER, NA CIRCUNSCRIÇÃO DO PLEITO, REVISÃO GERAL DA REMUNERAÇÃO DOS SERVIDORES PÚBLICOS QUE EXCEDA A RECOMPOSIÇÃO DA PERDA DE SEU PODER AQUISITIVO AO LONGO DO ANO DA ELEIÇÃO:</a:t>
            </a:r>
          </a:p>
          <a:p>
            <a:pPr algn="just">
              <a:buNone/>
            </a:pPr>
            <a:endParaRPr lang="pt-BR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None/>
            </a:pPr>
            <a:endParaRPr lang="pt-BR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  </a:t>
            </a:r>
          </a:p>
          <a:p>
            <a:pPr algn="just">
              <a:buNone/>
            </a:pPr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  <a:t> </a:t>
            </a:r>
          </a:p>
          <a:p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115616" y="429309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547664" y="5013176"/>
            <a:ext cx="2304256" cy="1323439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tx2">
                    <a:lumMod val="50000"/>
                  </a:schemeClr>
                </a:solidFill>
              </a:rPr>
              <a:t>180</a:t>
            </a:r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  <a:t> DIAS QUE ANTECEDEM AS ELEIÇÕES</a:t>
            </a:r>
            <a:endParaRPr lang="pt-BR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292080" y="5301208"/>
            <a:ext cx="2736304" cy="89255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tx2">
                    <a:lumMod val="50000"/>
                  </a:schemeClr>
                </a:solidFill>
              </a:rPr>
              <a:t>POSSE</a:t>
            </a:r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  <a:t>DOS ELEITOS</a:t>
            </a:r>
            <a:endParaRPr lang="pt-BR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Seta para a direita 6"/>
          <p:cNvSpPr/>
          <p:nvPr/>
        </p:nvSpPr>
        <p:spPr>
          <a:xfrm>
            <a:off x="4139952" y="5517232"/>
            <a:ext cx="936104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800" b="1" dirty="0" smtClean="0">
                <a:solidFill>
                  <a:srgbClr val="C00000"/>
                </a:solidFill>
              </a:rPr>
              <a:t>RESTRIÇÕES NO ÚLTIMO ANO</a:t>
            </a:r>
            <a:endParaRPr lang="pt-BR" sz="48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t-BR" sz="5800" b="1" dirty="0" smtClean="0">
                <a:solidFill>
                  <a:schemeClr val="tx2">
                    <a:lumMod val="50000"/>
                  </a:schemeClr>
                </a:solidFill>
              </a:rPr>
              <a:t>O PORQUÊ DAS RESTRIÇÕES</a:t>
            </a:r>
          </a:p>
          <a:p>
            <a:pPr lvl="1"/>
            <a:endParaRPr lang="pt-BR" sz="4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1"/>
            <a:r>
              <a:rPr lang="pt-BR" sz="4600" b="1" dirty="0" smtClean="0">
                <a:solidFill>
                  <a:schemeClr val="tx2">
                    <a:lumMod val="50000"/>
                  </a:schemeClr>
                </a:solidFill>
              </a:rPr>
              <a:t>FINALIDADE DA LEGISLAÇÃO ELEITORAL</a:t>
            </a:r>
          </a:p>
          <a:p>
            <a:pPr lvl="1">
              <a:buNone/>
            </a:pPr>
            <a:endParaRPr lang="pt-BR" sz="4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1"/>
            <a:r>
              <a:rPr lang="pt-BR" sz="4600" b="1" dirty="0" smtClean="0">
                <a:solidFill>
                  <a:schemeClr val="tx2">
                    <a:lumMod val="50000"/>
                  </a:schemeClr>
                </a:solidFill>
              </a:rPr>
              <a:t>FINALIDADE DA LEI DE RESPONSABILIDADE FISCAL</a:t>
            </a:r>
          </a:p>
          <a:p>
            <a:endParaRPr lang="pt-BR" sz="4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pt-BR" sz="5800" b="1" dirty="0" smtClean="0">
                <a:solidFill>
                  <a:schemeClr val="tx2">
                    <a:lumMod val="50000"/>
                  </a:schemeClr>
                </a:solidFill>
              </a:rPr>
              <a:t>A IMPORTÂNCIA DA TRANSIÇÃO DE GOVERNO</a:t>
            </a:r>
          </a:p>
          <a:p>
            <a:pPr>
              <a:buNone/>
            </a:pPr>
            <a:endParaRPr lang="pt-BR" sz="4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pt-BR" sz="5800" b="1" dirty="0" smtClean="0">
                <a:solidFill>
                  <a:schemeClr val="tx2">
                    <a:lumMod val="50000"/>
                  </a:schemeClr>
                </a:solidFill>
              </a:rPr>
              <a:t>O PAPEL DO TCE NA TRANSIÇÃO</a:t>
            </a:r>
          </a:p>
          <a:p>
            <a:endParaRPr lang="pt-BR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C00000"/>
                </a:solidFill>
              </a:rPr>
              <a:t>GASTOS COM PESSOAL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525780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4) DEMAIS RESTRIÇÕES DA LEI ELEITORAL – ART. 73, V</a:t>
            </a:r>
          </a:p>
          <a:p>
            <a:pPr algn="ctr">
              <a:buNone/>
            </a:pP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SOB PENA DE NULIDADE</a:t>
            </a:r>
          </a:p>
          <a:p>
            <a:pPr>
              <a:buNone/>
            </a:pPr>
            <a:endParaRPr lang="pt-BR" b="1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endParaRPr lang="pt-BR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endParaRPr lang="pt-BR" b="1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 algn="just"/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NOMEAR, CONTRATAR OU DE QUALQUER FORMA ADMITIR</a:t>
            </a:r>
          </a:p>
          <a:p>
            <a:pPr algn="just"/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DEMITIR SEM JUSTA CAUSA</a:t>
            </a:r>
          </a:p>
          <a:p>
            <a:pPr algn="just"/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SUPRIMIR OU READAPTAR VANTAGENS OU POR OUTROS MEIOS DIFICULTAR OU IMPEDIR O EXERCÍCIO FUNCIONAL </a:t>
            </a:r>
          </a:p>
          <a:p>
            <a:pPr algn="just"/>
            <a:r>
              <a:rPr lang="pt-BR" b="1" i="1" dirty="0" smtClean="0">
                <a:solidFill>
                  <a:schemeClr val="tx2">
                    <a:lumMod val="50000"/>
                  </a:schemeClr>
                </a:solidFill>
              </a:rPr>
              <a:t>EX OFFICIO</a:t>
            </a: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, REMOVER, TRANSFERIR OU EXONERAR</a:t>
            </a:r>
          </a:p>
          <a:p>
            <a:pPr>
              <a:buNone/>
            </a:pPr>
            <a:endParaRPr lang="pt-BR" dirty="0"/>
          </a:p>
          <a:p>
            <a:pPr>
              <a:buNone/>
            </a:pPr>
            <a:endParaRPr lang="pt-BR" b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043608" y="2276872"/>
            <a:ext cx="2304256" cy="1323439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tx2">
                    <a:lumMod val="50000"/>
                  </a:schemeClr>
                </a:solidFill>
              </a:rPr>
              <a:t>3 MESES</a:t>
            </a:r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  <a:t> QUE ANTECEDEM AS ELEIÇÕES</a:t>
            </a:r>
            <a:endParaRPr lang="pt-BR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Seta para a direita 4"/>
          <p:cNvSpPr/>
          <p:nvPr/>
        </p:nvSpPr>
        <p:spPr>
          <a:xfrm>
            <a:off x="3707904" y="2636912"/>
            <a:ext cx="936104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5076056" y="2492896"/>
            <a:ext cx="2736304" cy="89255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tx2">
                    <a:lumMod val="50000"/>
                  </a:schemeClr>
                </a:solidFill>
              </a:rPr>
              <a:t>POSSE</a:t>
            </a:r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  <a:t>DOS ELEITOS</a:t>
            </a:r>
            <a:endParaRPr lang="pt-BR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pt-BR" sz="2400" b="1" dirty="0" smtClean="0">
                <a:solidFill>
                  <a:srgbClr val="C00000"/>
                </a:solidFill>
              </a:rPr>
              <a:t>GASTOS COM PESSOAL</a:t>
            </a:r>
            <a:br>
              <a:rPr lang="pt-BR" sz="2400" b="1" dirty="0" smtClean="0">
                <a:solidFill>
                  <a:srgbClr val="C00000"/>
                </a:solidFill>
              </a:rPr>
            </a:br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  <a:t>4) DEMAIS RESTRIÇÕES DA LEI ELEITORAL – ART. 73, V</a:t>
            </a:r>
            <a:b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pt-BR" sz="5100" b="1" u="sng" dirty="0" smtClean="0">
                <a:solidFill>
                  <a:schemeClr val="tx2">
                    <a:lumMod val="50000"/>
                  </a:schemeClr>
                </a:solidFill>
              </a:rPr>
              <a:t>EXCEÇÕES</a:t>
            </a:r>
            <a:endParaRPr lang="pt-BR" sz="51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None/>
            </a:pPr>
            <a:endParaRPr lang="pt-BR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514350" indent="-514350" algn="just">
              <a:buAutoNum type="alphaUcParenR"/>
            </a:pP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A NOMEAÇÃO OU EXONERAÇÃO DE CARGOS EM COMISSÃO E DESIGNAÇÃO OU DISPENSA DE FUNÇÕES DE CONFIANÇA;</a:t>
            </a:r>
          </a:p>
          <a:p>
            <a:pPr marL="514350" indent="-514350" algn="just">
              <a:buAutoNum type="alphaUcParenR"/>
            </a:pPr>
            <a:endParaRPr lang="pt-BR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514350" indent="-514350" algn="just">
              <a:buAutoNum type="alphaUcParenR"/>
            </a:pP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A NOMEAÇÃO PARA CARGOS DO PODER JUDICIÁRIO, DO MINISTÉRIO PÚBLICO, DOS TRIBUNAIS OU CONSELHOS DE CONTAS E DOS ÓRGÃOS DA PRESIDÊNCIA DA REPÚBLICA;</a:t>
            </a:r>
          </a:p>
          <a:p>
            <a:pPr marL="514350" indent="-514350" algn="just">
              <a:buAutoNum type="alphaUcParenR"/>
            </a:pPr>
            <a:endParaRPr lang="pt-BR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514350" indent="-514350" algn="just">
              <a:buAutoNum type="alphaUcParenR"/>
            </a:pP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A NOMEAÇÃO DOS APROVADOS EM CONCURSOS PÚBLICOS HOMOLOGADOS ATÉ O INÍCIO DAQUELE PRAZO;</a:t>
            </a:r>
          </a:p>
          <a:p>
            <a:pPr marL="514350" indent="-514350" algn="just">
              <a:buAutoNum type="alphaUcParenR"/>
            </a:pPr>
            <a:endParaRPr lang="pt-BR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514350" indent="-514350" algn="just">
              <a:buAutoNum type="alphaUcParenR"/>
            </a:pP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A NOMEAÇÃO OU CONTRATAÇÃO NECESSÁRIA À INSTALAÇÃO OU AO FUNCIONAMENTO INADIÁVEL DE SERVIÇOS PÚBLICOS ESSENCIAIS, COM PRÉVIA E EXPRESSA AUTORIZAÇÃO DO CHEFE DO PODER EXECUTIVO;</a:t>
            </a:r>
          </a:p>
          <a:p>
            <a:pPr marL="514350" indent="-514350" algn="just">
              <a:buAutoNum type="alphaUcParenR"/>
            </a:pPr>
            <a:endParaRPr lang="pt-BR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514350" indent="-514350" algn="just">
              <a:buAutoNum type="alphaUcParenR"/>
            </a:pP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A TRANSFERÊNCIA OU REMOÇÃO </a:t>
            </a:r>
            <a:r>
              <a:rPr lang="pt-BR" b="1" i="1" dirty="0" smtClean="0">
                <a:solidFill>
                  <a:schemeClr val="tx2">
                    <a:lumMod val="50000"/>
                  </a:schemeClr>
                </a:solidFill>
              </a:rPr>
              <a:t>EX OFFICIO</a:t>
            </a: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 DE MILITARES, POLICIAIS CIVIS E DE AGENTES PENITENCIÁRIOS;</a:t>
            </a:r>
          </a:p>
          <a:p>
            <a:pPr>
              <a:buNone/>
            </a:pPr>
            <a:endParaRPr lang="pt-BR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endParaRPr lang="pt-B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525963"/>
          </a:xfrm>
        </p:spPr>
        <p:txBody>
          <a:bodyPr/>
          <a:lstStyle/>
          <a:p>
            <a:pPr>
              <a:buNone/>
            </a:pPr>
            <a:endParaRPr lang="pt-BR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pt-BR" b="1" dirty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pt-BR" sz="7200" b="1" dirty="0" smtClean="0">
                <a:solidFill>
                  <a:srgbClr val="C00000"/>
                </a:solidFill>
              </a:rPr>
              <a:t>DÍVIDA PÚBLICA</a:t>
            </a:r>
            <a:endParaRPr lang="pt-BR" sz="72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pt-BR" b="1" dirty="0" smtClean="0">
                <a:solidFill>
                  <a:srgbClr val="C00000"/>
                </a:solidFill>
              </a:rPr>
              <a:t>DÍVIDA PÚBLICA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805264"/>
          </a:xfrm>
        </p:spPr>
        <p:txBody>
          <a:bodyPr>
            <a:noAutofit/>
          </a:bodyPr>
          <a:lstStyle/>
          <a:p>
            <a:pPr marL="514350" indent="-514350">
              <a:buAutoNum type="arabicParenR"/>
            </a:pP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LIMITE – LRF, ART. 31, § 3º</a:t>
            </a:r>
          </a:p>
          <a:p>
            <a:pPr marL="514350" indent="-514350" algn="just">
              <a:buNone/>
            </a:pPr>
            <a:endParaRPr lang="pt-BR" sz="1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514350" indent="-514350" algn="just"/>
            <a:r>
              <a:rPr lang="pt-BR" sz="1800" b="1" dirty="0" smtClean="0">
                <a:solidFill>
                  <a:schemeClr val="tx2">
                    <a:lumMod val="50000"/>
                  </a:schemeClr>
                </a:solidFill>
              </a:rPr>
              <a:t>LIMITE DA DÍVIDA CONSOLIDADA</a:t>
            </a:r>
            <a:endParaRPr lang="pt-BR" sz="1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514350" indent="-514350" algn="just">
              <a:buNone/>
            </a:pPr>
            <a:endParaRPr lang="pt-BR" sz="1400" b="1" dirty="0">
              <a:solidFill>
                <a:schemeClr val="tx2">
                  <a:lumMod val="50000"/>
                </a:schemeClr>
              </a:solidFill>
            </a:endParaRPr>
          </a:p>
          <a:p>
            <a:pPr marL="514350" indent="-514350" algn="just"/>
            <a:r>
              <a:rPr lang="pt-BR" sz="1800" b="1" dirty="0" smtClean="0">
                <a:solidFill>
                  <a:schemeClr val="tx2">
                    <a:lumMod val="50000"/>
                  </a:schemeClr>
                </a:solidFill>
              </a:rPr>
              <a:t>EXTRAPOLAÇÃO DO LIMITE EM PERÍODOS COMUNS (ART. 31, CAPUT): RECONDUÇÃO ATÉ O TÉRMINO DOS TRÊS QUADRIMESTRES SUBSEQÜENTES, REDUZINDO PELO MENOS 25% DO EXCEDENTE NO PRIMEIRO.</a:t>
            </a:r>
          </a:p>
          <a:p>
            <a:pPr marL="514350" indent="-514350" algn="just">
              <a:buNone/>
            </a:pPr>
            <a:endParaRPr lang="pt-BR" sz="1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1" algn="just">
              <a:buNone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</a:rPr>
              <a:t>§ 1</a:t>
            </a:r>
            <a:r>
              <a:rPr lang="pt-BR" sz="1600" b="1" u="sng" baseline="30000" dirty="0" smtClean="0">
                <a:solidFill>
                  <a:schemeClr val="tx2">
                    <a:lumMod val="50000"/>
                  </a:schemeClr>
                </a:solidFill>
              </a:rPr>
              <a:t>O</a:t>
            </a: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</a:rPr>
              <a:t> ENQUANTO PERDURAR O EXCESSO, O ENTE QUE NELE HOUVER INCORRIDO:</a:t>
            </a:r>
          </a:p>
          <a:p>
            <a:pPr lvl="1" algn="just">
              <a:buNone/>
            </a:pPr>
            <a:r>
              <a:rPr lang="pt-BR" sz="1600" b="1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</a:rPr>
              <a:t>I - ESTARÁ PROIBIDO DE REALIZAR OPERAÇÃO DE CRÉDITO INTERNA OU EXTERNA, INCLUSIVE POR ANTECIPAÇÃO DE RECEITA, RESSALVADO O REFINANCIAMENTO DO PRINCIPAL ATUALIZADO DA DÍVIDA MOBILIÁRIA;</a:t>
            </a:r>
          </a:p>
          <a:p>
            <a:pPr lvl="1" algn="just">
              <a:buNone/>
            </a:pPr>
            <a:r>
              <a:rPr lang="pt-BR" sz="1600" b="1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</a:rPr>
              <a:t>II - OBTERÁ RESULTADO PRIMÁRIO NECESSÁRIO À RECONDUÇÃO DA DÍVIDA AO LIMITE, PROMOVENDO, ENTRE OUTRAS MEDIDAS, LIMITAÇÃO DE EMPENHO, NA FORMA DO ART. 9</a:t>
            </a:r>
            <a:r>
              <a:rPr lang="pt-BR" sz="1600" b="1" u="sng" baseline="30000" dirty="0" smtClean="0">
                <a:solidFill>
                  <a:schemeClr val="tx2">
                    <a:lumMod val="50000"/>
                  </a:schemeClr>
                </a:solidFill>
              </a:rPr>
              <a:t>O</a:t>
            </a: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algn="just">
              <a:buNone/>
            </a:pPr>
            <a:endParaRPr lang="pt-BR" sz="1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1" algn="just">
              <a:buNone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</a:rPr>
              <a:t>	§ 2</a:t>
            </a:r>
            <a:r>
              <a:rPr lang="pt-BR" sz="1600" b="1" u="sng" baseline="30000" dirty="0" smtClean="0">
                <a:solidFill>
                  <a:schemeClr val="tx2">
                    <a:lumMod val="50000"/>
                  </a:schemeClr>
                </a:solidFill>
              </a:rPr>
              <a:t>O</a:t>
            </a: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</a:rPr>
              <a:t> VENCIDO O PRAZO PARA</a:t>
            </a:r>
            <a:r>
              <a:rPr lang="pt-BR" sz="1400" b="1" dirty="0" smtClean="0">
                <a:solidFill>
                  <a:schemeClr val="tx2">
                    <a:lumMod val="50000"/>
                  </a:schemeClr>
                </a:solidFill>
              </a:rPr>
              <a:t> RETORNO DA DÍVIDA AO LIMITE, E ENQUANTO PERDURAR O EXCESSO, O ENTE FICARÁ TAMBÉM IMPEDIDO DE RECEBER TRANSFERÊNCIAS VOLUNTÁRIAS DA UNIÃO OU DO ESTADO.</a:t>
            </a:r>
          </a:p>
          <a:p>
            <a:pPr marL="514350" indent="-514350" algn="just">
              <a:buNone/>
            </a:pPr>
            <a:endParaRPr lang="pt-BR" sz="1400" b="1" dirty="0">
              <a:solidFill>
                <a:schemeClr val="tx2">
                  <a:lumMod val="50000"/>
                </a:schemeClr>
              </a:solidFill>
            </a:endParaRPr>
          </a:p>
          <a:p>
            <a:pPr marL="514350" indent="-514350" algn="just">
              <a:buNone/>
            </a:pPr>
            <a:r>
              <a:rPr lang="pt-BR" sz="1400" b="1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endParaRPr lang="pt-BR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sz="2700" b="1" dirty="0" smtClean="0">
                <a:solidFill>
                  <a:srgbClr val="C00000"/>
                </a:solidFill>
              </a:rPr>
              <a:t>DÍVIDA PÚBLICA</a:t>
            </a:r>
            <a:r>
              <a:rPr lang="pt-BR" sz="2700" b="1" dirty="0" smtClean="0"/>
              <a:t/>
            </a:r>
            <a:br>
              <a:rPr lang="pt-BR" sz="2700" b="1" dirty="0" smtClean="0"/>
            </a:br>
            <a:r>
              <a:rPr lang="pt-BR" sz="2700" b="1" dirty="0" smtClean="0">
                <a:solidFill>
                  <a:schemeClr val="tx2">
                    <a:lumMod val="50000"/>
                  </a:schemeClr>
                </a:solidFill>
              </a:rPr>
              <a:t>1) LIMITE – LRF, ART. 31, § 3º</a:t>
            </a:r>
            <a:br>
              <a:rPr lang="pt-BR" sz="2700" b="1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pt-BR" sz="27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marL="514350" indent="-514350" algn="just"/>
            <a:endParaRPr lang="pt-BR" sz="1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514350" indent="-514350" algn="just"/>
            <a:r>
              <a:rPr lang="pt-BR" sz="1800" b="1" dirty="0" smtClean="0">
                <a:solidFill>
                  <a:schemeClr val="tx2">
                    <a:lumMod val="50000"/>
                  </a:schemeClr>
                </a:solidFill>
              </a:rPr>
              <a:t>EXTRAPOLAÇÃO DO LIMITE NO PRIMEIRO QUADRIMESTRE DO ÚLTIMO ANO DO MANDATO DO CHEFE DO PODER EXECUTIVO: </a:t>
            </a:r>
          </a:p>
          <a:p>
            <a:pPr marL="514350" indent="-514350" algn="just">
              <a:buNone/>
            </a:pPr>
            <a:endParaRPr lang="pt-BR" sz="1800" dirty="0"/>
          </a:p>
          <a:p>
            <a:pPr marL="514350" indent="-514350" algn="ctr">
              <a:buNone/>
            </a:pPr>
            <a:r>
              <a:rPr lang="pt-BR" sz="2800" b="1" dirty="0" smtClean="0">
                <a:solidFill>
                  <a:srgbClr val="C00000"/>
                </a:solidFill>
              </a:rPr>
              <a:t>	APLICAÇÃO IMEDIATA DAS RESTRIÇÕES</a:t>
            </a:r>
          </a:p>
          <a:p>
            <a:pPr marL="514350" indent="-514350" algn="just">
              <a:buNone/>
            </a:pPr>
            <a:endParaRPr lang="pt-BR" sz="1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1" algn="just">
              <a:buNone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pt-BR" sz="1800" b="1" dirty="0" smtClean="0">
                <a:solidFill>
                  <a:schemeClr val="tx2">
                    <a:lumMod val="50000"/>
                  </a:schemeClr>
                </a:solidFill>
              </a:rPr>
              <a:t>- NÃO RECEBER TRASFERÊNCIAS VOLUNTÁRIAS </a:t>
            </a:r>
          </a:p>
          <a:p>
            <a:pPr lvl="1" algn="just">
              <a:buNone/>
            </a:pPr>
            <a:endParaRPr lang="pt-BR" sz="1800" b="1" dirty="0">
              <a:solidFill>
                <a:schemeClr val="tx2">
                  <a:lumMod val="50000"/>
                </a:schemeClr>
              </a:solidFill>
            </a:endParaRPr>
          </a:p>
          <a:p>
            <a:pPr lvl="1" algn="just">
              <a:buNone/>
            </a:pPr>
            <a:r>
              <a:rPr lang="pt-BR" sz="1800" b="1" dirty="0" smtClean="0">
                <a:solidFill>
                  <a:schemeClr val="tx2">
                    <a:lumMod val="50000"/>
                  </a:schemeClr>
                </a:solidFill>
              </a:rPr>
              <a:t>	- PROIBIÇÃO DE REALIZAR OPERAÇÃO DE CRÉDITO, RESSALVADO O REFINANCIAMENTO DO PRINCIPAL ATUALIZADO DA DÍVIDA MOBILIÁRIA;</a:t>
            </a:r>
          </a:p>
          <a:p>
            <a:pPr lvl="1" algn="just">
              <a:buNone/>
            </a:pPr>
            <a:endParaRPr lang="pt-BR" sz="1800" b="1" dirty="0">
              <a:solidFill>
                <a:schemeClr val="tx2">
                  <a:lumMod val="50000"/>
                </a:schemeClr>
              </a:solidFill>
            </a:endParaRPr>
          </a:p>
          <a:p>
            <a:pPr lvl="1" algn="just">
              <a:buNone/>
            </a:pPr>
            <a:r>
              <a:rPr lang="pt-BR" sz="1800" b="1" dirty="0" smtClean="0">
                <a:solidFill>
                  <a:schemeClr val="tx2">
                    <a:lumMod val="50000"/>
                  </a:schemeClr>
                </a:solidFill>
              </a:rPr>
              <a:t>	- NÃO OBTER GARANTIA DIRETA OU INDIRETA DE OUTRO ENTE</a:t>
            </a:r>
          </a:p>
          <a:p>
            <a:pPr lvl="1" algn="just">
              <a:buNone/>
            </a:pPr>
            <a:r>
              <a:rPr lang="pt-BR" sz="1800" b="1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t-BR" sz="2800" b="1" dirty="0" smtClean="0">
                <a:solidFill>
                  <a:srgbClr val="C00000"/>
                </a:solidFill>
              </a:rPr>
              <a:t>DÍVIDA PÚBLICA</a:t>
            </a:r>
            <a:br>
              <a:rPr lang="pt-BR" sz="2800" b="1" dirty="0" smtClean="0">
                <a:solidFill>
                  <a:srgbClr val="C00000"/>
                </a:solidFill>
              </a:rPr>
            </a:br>
            <a:r>
              <a:rPr lang="pt-BR" sz="2800" b="1" dirty="0" smtClean="0">
                <a:solidFill>
                  <a:schemeClr val="tx2">
                    <a:lumMod val="50000"/>
                  </a:schemeClr>
                </a:solidFill>
              </a:rPr>
              <a:t>1) LIMITE – LRF, ART. 31, § 3º</a:t>
            </a:r>
            <a:r>
              <a:rPr lang="pt-BR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pt-BR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LEI Nº 10.028/2000</a:t>
            </a:r>
          </a:p>
          <a:p>
            <a:pPr>
              <a:buNone/>
            </a:pPr>
            <a:r>
              <a:rPr lang="pt-BR" b="1" dirty="0" smtClean="0"/>
              <a:t>	</a:t>
            </a:r>
          </a:p>
          <a:p>
            <a:pPr algn="just">
              <a:buNone/>
            </a:pPr>
            <a:r>
              <a:rPr lang="pt-BR" b="1" dirty="0" smtClean="0"/>
              <a:t>	</a:t>
            </a: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ART. 5</a:t>
            </a:r>
            <a:r>
              <a:rPr lang="pt-BR" b="1" u="sng" baseline="30000" dirty="0" smtClean="0">
                <a:solidFill>
                  <a:schemeClr val="tx2">
                    <a:lumMod val="50000"/>
                  </a:schemeClr>
                </a:solidFill>
              </a:rPr>
              <a:t>O</a:t>
            </a: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 CONSTITUI INFRAÇÃO ADMINISTRATIVA CONTRA AS LEIS DE FINANÇAS PÚBLICAS:</a:t>
            </a:r>
          </a:p>
          <a:p>
            <a:pPr algn="just"/>
            <a:endParaRPr lang="pt-BR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	III – DEIXAR DE EXPEDIR ATO DETERMINANDO LIMITAÇÃO DE EMPENHO E MOVIMENTAÇÃO FINANCEIRA, NOS CASOS E CONDIÇÕES ESTABELECIDOS EM LEI;</a:t>
            </a:r>
          </a:p>
          <a:p>
            <a:pPr algn="just">
              <a:buNone/>
            </a:pP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</a:p>
          <a:p>
            <a:pPr algn="just">
              <a:buNone/>
            </a:pP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	§ 1</a:t>
            </a:r>
            <a:r>
              <a:rPr lang="pt-BR" b="1" u="sng" baseline="30000" dirty="0" smtClean="0">
                <a:solidFill>
                  <a:schemeClr val="tx2">
                    <a:lumMod val="50000"/>
                  </a:schemeClr>
                </a:solidFill>
              </a:rPr>
              <a:t>O</a:t>
            </a: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 A INFRAÇÃO PREVISTA NESTE ARTIGO É PUNIDA COM </a:t>
            </a:r>
            <a:r>
              <a:rPr lang="pt-BR" b="1" dirty="0" smtClean="0">
                <a:solidFill>
                  <a:srgbClr val="C00000"/>
                </a:solidFill>
              </a:rPr>
              <a:t>MULTA DE TRINTA POR CENTO DOS VENCIMENTOS ANUAIS</a:t>
            </a: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 DO AGENTE QUE LHE DER CAUSA, SENDO O PAGAMENTO DA MULTA DE SUA </a:t>
            </a:r>
            <a:r>
              <a:rPr lang="pt-BR" b="1" dirty="0" smtClean="0">
                <a:solidFill>
                  <a:srgbClr val="C00000"/>
                </a:solidFill>
              </a:rPr>
              <a:t>RESPONSABILIDADE PESSOAL</a:t>
            </a: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algn="just">
              <a:buNone/>
            </a:pPr>
            <a:endParaRPr lang="pt-BR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pt-BR" b="1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§ 2</a:t>
            </a:r>
            <a:r>
              <a:rPr lang="pt-BR" b="1" u="sng" baseline="30000" dirty="0" smtClean="0">
                <a:solidFill>
                  <a:schemeClr val="tx2">
                    <a:lumMod val="50000"/>
                  </a:schemeClr>
                </a:solidFill>
              </a:rPr>
              <a:t>O</a:t>
            </a: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 A INFRAÇÃO A QUE SE REFERE ESTE ARTIGO SERÁ PROCESSADA E JULGADA PELO </a:t>
            </a:r>
            <a:r>
              <a:rPr lang="pt-BR" b="1" dirty="0" smtClean="0">
                <a:solidFill>
                  <a:srgbClr val="C00000"/>
                </a:solidFill>
              </a:rPr>
              <a:t>TRIBUNAL DE CONTAS</a:t>
            </a: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 A QUE COMPETIR A FISCALIZAÇÃO CONTÁBIL, FINANCEIRA E ORÇAMENTÁRIA DA PESSOA JURÍDICA DE DIREITO PÚBLICO ENVOLVIDA.</a:t>
            </a:r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t-BR" sz="2800" b="1" dirty="0" smtClean="0">
                <a:solidFill>
                  <a:srgbClr val="C00000"/>
                </a:solidFill>
              </a:rPr>
              <a:t>DÍVIDA PÚBLICA</a:t>
            </a:r>
            <a:br>
              <a:rPr lang="pt-BR" sz="2800" b="1" dirty="0" smtClean="0">
                <a:solidFill>
                  <a:srgbClr val="C00000"/>
                </a:solidFill>
              </a:rPr>
            </a:br>
            <a:r>
              <a:rPr lang="pt-BR" sz="2800" b="1" dirty="0" smtClean="0">
                <a:solidFill>
                  <a:schemeClr val="tx2">
                    <a:lumMod val="50000"/>
                  </a:schemeClr>
                </a:solidFill>
              </a:rPr>
              <a:t>1) LIMITE – LRF, ART. 31, § 3º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t-BR" dirty="0" smtClean="0"/>
              <a:t>	</a:t>
            </a: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CONFIGURA CRIME DE RESPONSABILIDADE (ART. 1º, XVI, DO DL 201/67):</a:t>
            </a:r>
          </a:p>
          <a:p>
            <a:pPr>
              <a:buNone/>
            </a:pP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algn="just">
              <a:buNone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	XVI – DEIXAR DE ORDENAR A REDUÇÃO DO MONTANTE DA DÍVIDA CONSOLIDADA, NOS PRAZOS ESTABELECIDOS EM LEI, QUANDO O MONTANTE ULTRAPASSAR O VALOR RESULTANTE DA APLICAÇÃO DO LIMITE MÁXIMO FIXADO PELO SENADO FEDERAL;</a:t>
            </a:r>
            <a:endParaRPr lang="pt-B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t-BR" sz="2800" b="1" dirty="0" smtClean="0">
                <a:solidFill>
                  <a:srgbClr val="C00000"/>
                </a:solidFill>
              </a:rPr>
              <a:t>DÍVIDA PÚBLICA</a:t>
            </a:r>
            <a:br>
              <a:rPr lang="pt-BR" sz="2800" b="1" dirty="0" smtClean="0">
                <a:solidFill>
                  <a:srgbClr val="C00000"/>
                </a:solidFill>
              </a:rPr>
            </a:br>
            <a:r>
              <a:rPr lang="pt-BR" sz="2800" b="1" dirty="0" smtClean="0">
                <a:solidFill>
                  <a:schemeClr val="tx2">
                    <a:lumMod val="50000"/>
                  </a:schemeClr>
                </a:solidFill>
              </a:rPr>
              <a:t>1) LIMITE – LRF, ART. 31, § 3º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pt-BR" sz="4500" b="1" dirty="0" smtClean="0">
                <a:solidFill>
                  <a:schemeClr val="tx2">
                    <a:lumMod val="50000"/>
                  </a:schemeClr>
                </a:solidFill>
              </a:rPr>
              <a:t>A EXTRAPOLAÇÃO DO LIMITE DA DÍVIDA CONSOLIDADA TEM , PORTANTO, AS SEGUINTES CONSEQUÊNCIAS:</a:t>
            </a:r>
            <a:r>
              <a:rPr lang="pt-BR" sz="45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algn="just">
              <a:buNone/>
            </a:pPr>
            <a:endParaRPr lang="pt-BR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IMPEDIMENTOS DO ART.31 DA LRF</a:t>
            </a:r>
          </a:p>
          <a:p>
            <a:endParaRPr lang="pt-BR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IRREGULARIDADE DAS CONTAS E APLICAÇÃO DE MULTA; </a:t>
            </a:r>
          </a:p>
          <a:p>
            <a:endParaRPr lang="pt-BR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INELEGIBILIDADE; </a:t>
            </a:r>
          </a:p>
          <a:p>
            <a:endParaRPr lang="pt-BR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MULTA PESSOAL DE 30% DOS VENCIMENTOS ANUAIS NO CASO DE NÃO ADOTADAS AS MEDIDAS DE LIMITAÇÃO;</a:t>
            </a:r>
          </a:p>
          <a:p>
            <a:pPr algn="just"/>
            <a:endParaRPr lang="pt-BR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 CONFIGURAÇÃO, NO CASO DE DEIXAR DE ORDENAR A RECONDUÇÃO, DO TIPO PREVISTO NO ART. 1º, XVI, DO DECRETO LEI Nº201/1967 PENA – DETENÇÃO, DE 3 (TRÊS) MESES A 3 (TRÊS) ANOS; </a:t>
            </a:r>
          </a:p>
          <a:p>
            <a:pPr algn="just">
              <a:buNone/>
            </a:pPr>
            <a:endParaRPr lang="pt-B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C00000"/>
                </a:solidFill>
              </a:rPr>
              <a:t>DÍVIDA PÚBLICA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2) OPERAÇÕES DE CRÉDITO</a:t>
            </a:r>
          </a:p>
          <a:p>
            <a:pPr marL="514350" indent="-514350">
              <a:buNone/>
            </a:pPr>
            <a:endParaRPr lang="pt-BR" b="1" dirty="0">
              <a:solidFill>
                <a:schemeClr val="tx2">
                  <a:lumMod val="50000"/>
                </a:schemeClr>
              </a:solidFill>
            </a:endParaRPr>
          </a:p>
          <a:p>
            <a:pPr marL="514350" indent="-514350" algn="just">
              <a:buNone/>
            </a:pP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2.1. LRF, ART. 38, IV, B – OPERAÇÃO DE CRÉDITO POR ANTECIPAÇÃO DE RECEITA</a:t>
            </a:r>
          </a:p>
          <a:p>
            <a:pPr>
              <a:buNone/>
            </a:pPr>
            <a:endParaRPr lang="pt-BR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pt-BR" dirty="0" smtClean="0"/>
              <a:t>	</a:t>
            </a:r>
            <a:r>
              <a:rPr lang="pt-BR" sz="2800" b="1" dirty="0" smtClean="0">
                <a:solidFill>
                  <a:schemeClr val="tx2">
                    <a:lumMod val="50000"/>
                  </a:schemeClr>
                </a:solidFill>
              </a:rPr>
              <a:t>PROIBIDA NO ÚLTIMO ANO DE MANDATO DO PRESIDENTE, GOVERNADOR OU PREFEITO MUNICIPAL</a:t>
            </a:r>
            <a:endParaRPr lang="pt-BR" sz="2800" b="1" dirty="0">
              <a:solidFill>
                <a:schemeClr val="tx2">
                  <a:lumMod val="50000"/>
                </a:schemeClr>
              </a:solidFill>
            </a:endParaRPr>
          </a:p>
          <a:p>
            <a:pPr marL="514350" indent="-514350">
              <a:buNone/>
            </a:pPr>
            <a:endParaRPr lang="pt-BR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pt-BR" sz="2800" b="1" dirty="0" smtClean="0">
                <a:solidFill>
                  <a:srgbClr val="C00000"/>
                </a:solidFill>
              </a:rPr>
              <a:t>DÍVIDA PÚBLICA</a:t>
            </a:r>
            <a:br>
              <a:rPr lang="pt-BR" sz="2800" b="1" dirty="0" smtClean="0">
                <a:solidFill>
                  <a:srgbClr val="C00000"/>
                </a:solidFill>
              </a:rPr>
            </a:br>
            <a:r>
              <a:rPr lang="pt-BR" sz="2800" b="1" dirty="0" smtClean="0">
                <a:solidFill>
                  <a:schemeClr val="tx2">
                    <a:lumMod val="50000"/>
                  </a:schemeClr>
                </a:solidFill>
              </a:rPr>
              <a:t> 2.1. LRF, ART. 38, IV, B – OPERAÇÃO DE </a:t>
            </a:r>
            <a:br>
              <a:rPr lang="pt-BR" sz="28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800" b="1" dirty="0" smtClean="0">
                <a:solidFill>
                  <a:schemeClr val="tx2">
                    <a:lumMod val="50000"/>
                  </a:schemeClr>
                </a:solidFill>
              </a:rPr>
              <a:t>CRÉDITO POR ANTECIPAÇÃO DE RECEITA</a:t>
            </a:r>
            <a:endParaRPr lang="pt-BR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	ART. 359-A. ORDENAR, AUTORIZAR OU REALIZAR OPERAÇÃO DE CRÉDITO, INTERNO OU EXTERNO, SEM PRÉVIA AUTORIZAÇÃO LEGISLATIVA:</a:t>
            </a:r>
          </a:p>
          <a:p>
            <a:pPr>
              <a:buNone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     PENA – RECLUSÃO, DE 1 (UM) A 2 (DOIS) ANOS. </a:t>
            </a:r>
          </a:p>
          <a:p>
            <a:pPr>
              <a:buNone/>
            </a:pPr>
            <a:endParaRPr lang="pt-BR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PARÁGRAFO ÚNICO. INCIDE NA MESMA PENA QUEM ORDENA, AUTORIZA OU REALIZA OPERAÇÃO DE CRÉDITO, INTERNO OU EXTERNO: </a:t>
            </a:r>
          </a:p>
          <a:p>
            <a:pPr>
              <a:buNone/>
            </a:pPr>
            <a:endParaRPr lang="pt-BR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    I – COM INOBSERVÂNCIA DE LIMITE, CONDIÇÃO OU MONTANTE ESTABELECIDO EM LEI OU EM RESOLUÇÃO DO SENADO FEDERAL;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rgbClr val="C00000"/>
                </a:solidFill>
              </a:rPr>
              <a:t>LIMITAÇÕES E RESTRIÇÕES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904656"/>
          </a:xfrm>
        </p:spPr>
        <p:txBody>
          <a:bodyPr>
            <a:normAutofit fontScale="77500" lnSpcReduction="20000"/>
          </a:bodyPr>
          <a:lstStyle/>
          <a:p>
            <a:endParaRPr lang="pt-BR" b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PREVISÃO:</a:t>
            </a:r>
          </a:p>
          <a:p>
            <a:pPr lvl="1"/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CONSTITUIÇÃO FEDERAL</a:t>
            </a:r>
          </a:p>
          <a:p>
            <a:pPr lvl="1"/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LEI COMPLEMENTAR 101/2000</a:t>
            </a:r>
          </a:p>
          <a:p>
            <a:pPr lvl="1"/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LEI Nº 9.504/97 (LEI DAS ELEIÇÕES)</a:t>
            </a:r>
          </a:p>
          <a:p>
            <a:pPr lvl="1"/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LEI Nº 4.320/64</a:t>
            </a:r>
          </a:p>
          <a:p>
            <a:pPr lvl="1"/>
            <a:endParaRPr lang="pt-BR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ABRANGÊNCIA:</a:t>
            </a:r>
          </a:p>
          <a:p>
            <a:pPr lvl="1"/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GASTOS COM PESSOAL</a:t>
            </a:r>
          </a:p>
          <a:p>
            <a:pPr lvl="1"/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DÍVIDA PÚBLICA</a:t>
            </a:r>
          </a:p>
          <a:p>
            <a:pPr lvl="1"/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RESTOS A PAGAR</a:t>
            </a:r>
          </a:p>
          <a:p>
            <a:pPr lvl="1"/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PUBLICIDADE INSTITUCIONAL</a:t>
            </a:r>
          </a:p>
          <a:p>
            <a:pPr lvl="1"/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TRANSFERÊNCIAS VOLUNTÁRIAS</a:t>
            </a:r>
          </a:p>
          <a:p>
            <a:pPr lvl="1"/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OUTRAS VEDAÇÕES</a:t>
            </a:r>
          </a:p>
          <a:p>
            <a:pPr lvl="1">
              <a:buNone/>
            </a:pPr>
            <a:endParaRPr lang="pt-BR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		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-1143000"/>
            <a:ext cx="8229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pt-BR" b="1" dirty="0" smtClean="0">
                <a:solidFill>
                  <a:srgbClr val="C00000"/>
                </a:solidFill>
              </a:rPr>
              <a:t/>
            </a:r>
            <a:br>
              <a:rPr lang="pt-BR" b="1" dirty="0" smtClean="0">
                <a:solidFill>
                  <a:srgbClr val="C00000"/>
                </a:solidFill>
              </a:rPr>
            </a:br>
            <a:r>
              <a:rPr lang="pt-BR" b="1" dirty="0">
                <a:solidFill>
                  <a:srgbClr val="C00000"/>
                </a:solidFill>
              </a:rPr>
              <a:t/>
            </a:r>
            <a:br>
              <a:rPr lang="pt-BR" b="1" dirty="0">
                <a:solidFill>
                  <a:srgbClr val="C00000"/>
                </a:solidFill>
              </a:rPr>
            </a:br>
            <a:r>
              <a:rPr lang="pt-BR" b="1" dirty="0" smtClean="0">
                <a:solidFill>
                  <a:srgbClr val="C00000"/>
                </a:solidFill>
              </a:rPr>
              <a:t/>
            </a:r>
            <a:br>
              <a:rPr lang="pt-BR" b="1" dirty="0" smtClean="0">
                <a:solidFill>
                  <a:srgbClr val="C00000"/>
                </a:solidFill>
              </a:rPr>
            </a:br>
            <a:r>
              <a:rPr lang="pt-BR" b="1" dirty="0">
                <a:solidFill>
                  <a:srgbClr val="C00000"/>
                </a:solidFill>
              </a:rPr>
              <a:t/>
            </a:r>
            <a:br>
              <a:rPr lang="pt-BR" b="1" dirty="0">
                <a:solidFill>
                  <a:srgbClr val="C00000"/>
                </a:solidFill>
              </a:rPr>
            </a:br>
            <a:r>
              <a:rPr lang="pt-BR" b="1" dirty="0" smtClean="0">
                <a:solidFill>
                  <a:srgbClr val="C00000"/>
                </a:solidFill>
              </a:rPr>
              <a:t/>
            </a:r>
            <a:br>
              <a:rPr lang="pt-BR" b="1" dirty="0" smtClean="0">
                <a:solidFill>
                  <a:srgbClr val="C00000"/>
                </a:solidFill>
              </a:rPr>
            </a:br>
            <a:r>
              <a:rPr lang="pt-BR" sz="3100" b="1" dirty="0" smtClean="0">
                <a:solidFill>
                  <a:srgbClr val="C00000"/>
                </a:solidFill>
              </a:rPr>
              <a:t>DÍVIDA PÚBLICA</a:t>
            </a:r>
            <a:br>
              <a:rPr lang="pt-BR" sz="3100" b="1" dirty="0" smtClean="0">
                <a:solidFill>
                  <a:srgbClr val="C00000"/>
                </a:solidFill>
              </a:rPr>
            </a:br>
            <a:r>
              <a:rPr lang="pt-BR" sz="3100" b="1" dirty="0" smtClean="0">
                <a:solidFill>
                  <a:schemeClr val="tx2">
                    <a:lumMod val="50000"/>
                  </a:schemeClr>
                </a:solidFill>
              </a:rPr>
              <a:t> 2.1. LRF, ART. 38, IV, B – OPERAÇÃO DE </a:t>
            </a:r>
            <a:br>
              <a:rPr lang="pt-BR" sz="31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3100" b="1" dirty="0" smtClean="0">
                <a:solidFill>
                  <a:schemeClr val="tx2">
                    <a:lumMod val="50000"/>
                  </a:schemeClr>
                </a:solidFill>
              </a:rPr>
              <a:t>CRÉDITO POR ANTECIPAÇÃO DE RECEITA</a:t>
            </a:r>
            <a:endParaRPr lang="pt-BR" sz="31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2132856"/>
            <a:ext cx="8229600" cy="422108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b="1" dirty="0"/>
              <a:t>	</a:t>
            </a:r>
            <a:r>
              <a:rPr lang="pt-BR" sz="2800" b="1" dirty="0" smtClean="0">
                <a:solidFill>
                  <a:schemeClr val="tx2">
                    <a:lumMod val="50000"/>
                  </a:schemeClr>
                </a:solidFill>
              </a:rPr>
              <a:t>A OPERAÇÃO DE CRÉDITO POR ANTECIPAÇÃO DE RECEITA NO ÚLTIMO ANO TRAZ, POIS, COMO CONSEQUÊNCIAS:</a:t>
            </a:r>
          </a:p>
          <a:p>
            <a:pPr algn="ctr">
              <a:buNone/>
            </a:pPr>
            <a:endParaRPr lang="pt-BR" sz="2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  <a:t>IRREGULARIDADE DAS CONTAS E APLICAÇÃO DE MULTA / INELEGIBILIDADE.</a:t>
            </a:r>
          </a:p>
          <a:p>
            <a:pPr algn="just"/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  <a:t>CONFIGURAÇÃO DE CRIME PREVISTO NO ART. 359-A DO CP – PENA: RECLUSÃO DE 1 A 2 ANOS </a:t>
            </a:r>
          </a:p>
          <a:p>
            <a:pPr algn="ctr">
              <a:buNone/>
            </a:pPr>
            <a:endParaRPr lang="pt-BR" b="1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C00000"/>
                </a:solidFill>
              </a:rPr>
              <a:t>DÍVIDA PÚBLICA</a:t>
            </a:r>
            <a:br>
              <a:rPr lang="pt-BR" b="1" dirty="0" smtClean="0">
                <a:solidFill>
                  <a:srgbClr val="C00000"/>
                </a:solidFill>
              </a:rPr>
            </a:br>
            <a:r>
              <a:rPr lang="pt-BR" sz="3600" b="1" dirty="0" smtClean="0">
                <a:solidFill>
                  <a:schemeClr val="tx2">
                    <a:lumMod val="75000"/>
                  </a:schemeClr>
                </a:solidFill>
              </a:rPr>
              <a:t>2) OPERAÇÕES DE CRÉDITO</a:t>
            </a:r>
            <a:endParaRPr lang="pt-BR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endParaRPr lang="pt-BR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None/>
            </a:pPr>
            <a:r>
              <a:rPr lang="pt-BR" sz="3900" b="1" dirty="0" smtClean="0">
                <a:solidFill>
                  <a:schemeClr val="tx2">
                    <a:lumMod val="75000"/>
                  </a:schemeClr>
                </a:solidFill>
              </a:rPr>
              <a:t>2.2. RESOLUÇÃO Nº 43/2001 DO SENADO FEDERAL  (ART. 15)</a:t>
            </a:r>
            <a:endParaRPr lang="pt-BR" sz="3900" b="1" dirty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buNone/>
            </a:pPr>
            <a:endParaRPr lang="pt-BR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pt-BR" sz="3000" b="1" dirty="0" smtClean="0">
                <a:solidFill>
                  <a:schemeClr val="tx2">
                    <a:lumMod val="75000"/>
                  </a:schemeClr>
                </a:solidFill>
              </a:rPr>
              <a:t>É VEDADA A CONTRATAÇÃO DE OPERAÇÕES DE CRÉDITO NOS ÚLTIMOS </a:t>
            </a:r>
            <a:r>
              <a:rPr lang="pt-BR" sz="3000" b="1" dirty="0" smtClean="0">
                <a:solidFill>
                  <a:srgbClr val="C00000"/>
                </a:solidFill>
              </a:rPr>
              <a:t>120 DIAS</a:t>
            </a:r>
            <a:r>
              <a:rPr lang="pt-BR" sz="3000" b="1" dirty="0" smtClean="0">
                <a:solidFill>
                  <a:schemeClr val="tx2">
                    <a:lumMod val="75000"/>
                  </a:schemeClr>
                </a:solidFill>
              </a:rPr>
              <a:t> ANTES DO FINAL DO MANDATO DO CHEFE DO PODER EXECUTIVO.  </a:t>
            </a:r>
          </a:p>
          <a:p>
            <a:pPr algn="ctr">
              <a:buNone/>
            </a:pPr>
            <a:endParaRPr lang="pt-BR" sz="1700" u="sng" dirty="0" smtClean="0">
              <a:hlinkClick r:id="rId2"/>
            </a:endParaRPr>
          </a:p>
          <a:p>
            <a:pPr algn="ctr">
              <a:buNone/>
            </a:pPr>
            <a:r>
              <a:rPr lang="pt-BR" sz="1700" dirty="0" smtClean="0">
                <a:hlinkClick r:id="rId2"/>
              </a:rPr>
              <a:t>(Caput alterado </a:t>
            </a:r>
            <a:r>
              <a:rPr lang="pt-BR" sz="1700" dirty="0">
                <a:hlinkClick r:id="rId2"/>
              </a:rPr>
              <a:t>pela Resolução nº 32, do Senado Federal, de </a:t>
            </a:r>
            <a:r>
              <a:rPr lang="pt-BR" sz="1700" dirty="0" smtClean="0">
                <a:hlinkClick r:id="rId2"/>
              </a:rPr>
              <a:t>12/7/2006 – previa nos 2 quadrimestres anteriores </a:t>
            </a:r>
            <a:r>
              <a:rPr lang="pt-BR" sz="1700" dirty="0" err="1" smtClean="0">
                <a:hlinkClick r:id="rId2"/>
              </a:rPr>
              <a:t>aofim</a:t>
            </a:r>
            <a:r>
              <a:rPr lang="pt-BR" sz="1700" dirty="0" smtClean="0">
                <a:hlinkClick r:id="rId2"/>
              </a:rPr>
              <a:t> do mandato)</a:t>
            </a:r>
            <a:endParaRPr lang="pt-BR" sz="17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pt-BR" sz="2800" b="1" dirty="0" smtClean="0">
                <a:solidFill>
                  <a:srgbClr val="C00000"/>
                </a:solidFill>
              </a:rPr>
              <a:t>DÍVIDA PÚBLICA</a:t>
            </a:r>
            <a:r>
              <a:rPr lang="pt-BR" sz="28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pt-BR" sz="28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pt-BR" sz="2800" b="1" dirty="0" smtClean="0">
                <a:solidFill>
                  <a:schemeClr val="tx2">
                    <a:lumMod val="75000"/>
                  </a:schemeClr>
                </a:solidFill>
              </a:rPr>
              <a:t>2.2. RESOLUÇÃO Nº 43/2001 DO </a:t>
            </a:r>
            <a:br>
              <a:rPr lang="pt-BR" sz="28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pt-BR" sz="2800" b="1" dirty="0" smtClean="0">
                <a:solidFill>
                  <a:schemeClr val="tx2">
                    <a:lumMod val="75000"/>
                  </a:schemeClr>
                </a:solidFill>
              </a:rPr>
              <a:t>SENADO FEDERAL  (ART. 15)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t-BR" dirty="0" smtClean="0"/>
              <a:t>	</a:t>
            </a:r>
          </a:p>
          <a:p>
            <a:pPr>
              <a:buNone/>
            </a:pPr>
            <a:r>
              <a:rPr lang="pt-BR" sz="2600" dirty="0"/>
              <a:t>	</a:t>
            </a:r>
            <a:r>
              <a:rPr lang="pt-BR" sz="2600" dirty="0" smtClean="0">
                <a:solidFill>
                  <a:schemeClr val="tx2">
                    <a:lumMod val="50000"/>
                  </a:schemeClr>
                </a:solidFill>
              </a:rPr>
              <a:t>ART. 359-A. ORDENAR, AUTORIZAR OU REALIZAR OPERAÇÃO DE CRÉDITO, INTERNO OU EXTERNO, SEM PRÉVIA AUTORIZAÇÃO LEGISLATIVA: </a:t>
            </a:r>
          </a:p>
          <a:p>
            <a:pPr>
              <a:buNone/>
            </a:pPr>
            <a:r>
              <a:rPr lang="pt-BR" sz="2600" dirty="0" smtClean="0">
                <a:solidFill>
                  <a:schemeClr val="tx2">
                    <a:lumMod val="50000"/>
                  </a:schemeClr>
                </a:solidFill>
              </a:rPr>
              <a:t>      PENA – RECLUSÃO, DE 1 (UM) A 2 (DOIS) ANOS. </a:t>
            </a:r>
          </a:p>
          <a:p>
            <a:pPr>
              <a:buNone/>
            </a:pPr>
            <a:endParaRPr lang="pt-BR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  </a:t>
            </a:r>
            <a:r>
              <a:rPr lang="pt-BR" sz="3300" b="1" dirty="0" smtClean="0">
                <a:solidFill>
                  <a:schemeClr val="tx2">
                    <a:lumMod val="50000"/>
                  </a:schemeClr>
                </a:solidFill>
              </a:rPr>
              <a:t>PARÁGRAFO ÚNICO. INCIDE NA MESMA PENA QUEM ORDENA, AUTORIZA OU REALIZA OPERAÇÃO DE CRÉDITO, INTERNO OU EXTERNO:</a:t>
            </a:r>
          </a:p>
          <a:p>
            <a:pPr algn="just">
              <a:buNone/>
            </a:pPr>
            <a:endParaRPr lang="pt-BR" sz="33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pt-BR" sz="3300" b="1" dirty="0" smtClean="0">
                <a:solidFill>
                  <a:schemeClr val="tx2">
                    <a:lumMod val="50000"/>
                  </a:schemeClr>
                </a:solidFill>
              </a:rPr>
              <a:t>     I – COM INOBSERVÂNCIA DE LIMITE, CONDIÇÃO OU MONTANTE ESTABELECIDO EM LEI OU EM RESOLUÇÃO DO SENADO FEDERAL;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pt-BR" sz="2800" b="1" dirty="0" smtClean="0">
                <a:solidFill>
                  <a:srgbClr val="C00000"/>
                </a:solidFill>
              </a:rPr>
              <a:t>DÍVIDA PÚBLICA</a:t>
            </a:r>
            <a:r>
              <a:rPr lang="pt-BR" sz="28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pt-BR" sz="28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pt-BR" sz="2800" b="1" dirty="0" smtClean="0">
                <a:solidFill>
                  <a:schemeClr val="tx2">
                    <a:lumMod val="75000"/>
                  </a:schemeClr>
                </a:solidFill>
              </a:rPr>
              <a:t>2.2. RESOLUÇÃO Nº 43/2001 DO </a:t>
            </a:r>
            <a:br>
              <a:rPr lang="pt-BR" sz="28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pt-BR" sz="2800" b="1" dirty="0" smtClean="0">
                <a:solidFill>
                  <a:schemeClr val="tx2">
                    <a:lumMod val="75000"/>
                  </a:schemeClr>
                </a:solidFill>
              </a:rPr>
              <a:t>SENADO FEDERAL  (ART. 15)</a:t>
            </a:r>
            <a:br>
              <a:rPr lang="pt-BR" sz="2800" b="1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5257800"/>
          </a:xfrm>
        </p:spPr>
        <p:txBody>
          <a:bodyPr>
            <a:normAutofit fontScale="77500" lnSpcReduction="20000"/>
          </a:bodyPr>
          <a:lstStyle/>
          <a:p>
            <a:endParaRPr lang="pt-BR" dirty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A CONTRATAÇÃO DE OPERAÇÃO DE CRÉDITO NOS ÚLTIMOS 120 DIAS TEM, POIS, AS SEGUINTES CONSEQUÊNCIAS:</a:t>
            </a:r>
            <a:endParaRPr lang="pt-BR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NULIDADE DO ATO; </a:t>
            </a:r>
          </a:p>
          <a:p>
            <a:endParaRPr lang="pt-BR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IRREGULARIDADE DAS CONTAS E APLICAÇÃO DE MULTA; </a:t>
            </a:r>
          </a:p>
          <a:p>
            <a:pPr>
              <a:buNone/>
            </a:pPr>
            <a:endParaRPr lang="pt-BR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INELEGIBILIDADE. 	</a:t>
            </a:r>
          </a:p>
          <a:p>
            <a:endParaRPr lang="pt-BR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CONFIGURAÇÃO DE TIPO PENAL - ART. 359-A DO CP  </a:t>
            </a:r>
          </a:p>
          <a:p>
            <a:pPr algn="just">
              <a:buNone/>
            </a:pPr>
            <a:r>
              <a:rPr lang="pt-BR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PENA – RECLUSÃO, DE 1 (UM) A 4 (QUATRO) ANOS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endParaRPr lang="pt-BR" dirty="0" smtClean="0"/>
          </a:p>
          <a:p>
            <a:endParaRPr lang="pt-BR" dirty="0"/>
          </a:p>
          <a:p>
            <a:pPr>
              <a:buNone/>
            </a:pPr>
            <a:endParaRPr lang="pt-BR" dirty="0" smtClean="0"/>
          </a:p>
          <a:p>
            <a:pPr algn="ctr">
              <a:buNone/>
            </a:pPr>
            <a:r>
              <a:rPr lang="pt-BR" sz="7200" b="1" dirty="0" smtClean="0">
                <a:solidFill>
                  <a:srgbClr val="C00000"/>
                </a:solidFill>
              </a:rPr>
              <a:t>RESTOS A PAGAR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C00000"/>
                </a:solidFill>
              </a:rPr>
              <a:t>RESTOS A PAGAR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pt-BR" sz="6300" b="1" dirty="0" smtClean="0">
                <a:solidFill>
                  <a:schemeClr val="tx2">
                    <a:lumMod val="50000"/>
                  </a:schemeClr>
                </a:solidFill>
              </a:rPr>
              <a:t>1) LRF – ART. 42</a:t>
            </a:r>
          </a:p>
          <a:p>
            <a:pPr algn="just">
              <a:buNone/>
            </a:pPr>
            <a:endParaRPr lang="pt-BR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pt-BR" sz="3400" b="1" dirty="0" smtClean="0">
                <a:solidFill>
                  <a:schemeClr val="tx2">
                    <a:lumMod val="50000"/>
                  </a:schemeClr>
                </a:solidFill>
              </a:rPr>
              <a:t>ART. 42. É VEDADO AO TITULAR DE PODER OU ÓRGÃO REFERIDO NO ART. 20, </a:t>
            </a:r>
            <a:r>
              <a:rPr lang="pt-BR" sz="3400" b="1" dirty="0" smtClean="0">
                <a:solidFill>
                  <a:srgbClr val="C00000"/>
                </a:solidFill>
              </a:rPr>
              <a:t>NOS ÚLTIMOS DOIS QUADRIMESTRES DO SEU MANDATO</a:t>
            </a:r>
            <a:r>
              <a:rPr lang="pt-BR" sz="3400" b="1" dirty="0" smtClean="0">
                <a:solidFill>
                  <a:schemeClr val="tx2">
                    <a:lumMod val="50000"/>
                  </a:schemeClr>
                </a:solidFill>
              </a:rPr>
              <a:t>, CONTRAIR OBRIGAÇÃO DE DESPESA QUE NÃO POSSA SER CUMPRIDA INTEGRALMENTE DENTRO DELE, OU QUE TENHA PARCELAS A SEREM PAGAS NO EXERCÍCIO SEGUINTE SEM QUE HAJA SUFICIENTE DISPONIBILIDADE DE CAIXA PARA ESTE EFEITO.</a:t>
            </a:r>
          </a:p>
          <a:p>
            <a:pPr algn="just">
              <a:buNone/>
            </a:pPr>
            <a:r>
              <a:rPr lang="pt-BR" sz="3400" b="1" dirty="0" smtClean="0">
                <a:solidFill>
                  <a:schemeClr val="tx2">
                    <a:lumMod val="50000"/>
                  </a:schemeClr>
                </a:solidFill>
              </a:rPr>
              <a:t>    </a:t>
            </a:r>
          </a:p>
          <a:p>
            <a:pPr algn="just">
              <a:buNone/>
            </a:pPr>
            <a:r>
              <a:rPr lang="pt-BR" sz="3400" b="1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pt-BR" sz="3400" b="1" dirty="0" smtClean="0">
                <a:solidFill>
                  <a:schemeClr val="tx2">
                    <a:lumMod val="50000"/>
                  </a:schemeClr>
                </a:solidFill>
              </a:rPr>
              <a:t>PARÁGRAFO ÚNICO. NA DETERMINAÇÃO DA DISPONIBILIDADE DE CAIXA SERÃO CONSIDERADOS OS ENCARGOS E DESPESAS COMPROMISSADAS A PAGAR ATÉ O FINAL DO EXERCÍCIO.</a:t>
            </a:r>
          </a:p>
          <a:p>
            <a:pPr algn="just">
              <a:buNone/>
            </a:pPr>
            <a:endParaRPr lang="pt-BR" b="1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t-BR" sz="2800" b="1" dirty="0" smtClean="0">
                <a:solidFill>
                  <a:srgbClr val="C00000"/>
                </a:solidFill>
              </a:rPr>
              <a:t>RESTOS A PAGAR</a:t>
            </a:r>
            <a:br>
              <a:rPr lang="pt-BR" sz="2800" b="1" dirty="0" smtClean="0">
                <a:solidFill>
                  <a:srgbClr val="C00000"/>
                </a:solidFill>
              </a:rPr>
            </a:br>
            <a:r>
              <a:rPr lang="pt-BR" sz="2800" b="1" dirty="0" smtClean="0">
                <a:solidFill>
                  <a:schemeClr val="tx2">
                    <a:lumMod val="50000"/>
                  </a:schemeClr>
                </a:solidFill>
              </a:rPr>
              <a:t>1) LRF – ART 42</a:t>
            </a:r>
            <a:endParaRPr lang="pt-BR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b="1" dirty="0" smtClean="0">
                <a:solidFill>
                  <a:srgbClr val="C00000"/>
                </a:solidFill>
              </a:rPr>
              <a:t>	</a:t>
            </a:r>
            <a:r>
              <a:rPr lang="pt-BR" b="1" u="sng" dirty="0" smtClean="0">
                <a:solidFill>
                  <a:srgbClr val="C00000"/>
                </a:solidFill>
              </a:rPr>
              <a:t>ÚLTIMOS DOIS QUADRIMESTRES DO MANDATO</a:t>
            </a:r>
            <a:endParaRPr lang="pt-BR" b="1" u="sng" dirty="0"/>
          </a:p>
          <a:p>
            <a:pPr>
              <a:buNone/>
            </a:pPr>
            <a:r>
              <a:rPr lang="pt-BR" b="1" dirty="0" smtClean="0"/>
              <a:t>	</a:t>
            </a:r>
          </a:p>
          <a:p>
            <a:pPr>
              <a:buNone/>
            </a:pPr>
            <a:r>
              <a:rPr lang="pt-BR" b="1" dirty="0" smtClean="0"/>
              <a:t>	</a:t>
            </a: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OBRIGAÇÃO DE DESPESA QUE:</a:t>
            </a:r>
          </a:p>
          <a:p>
            <a:pPr>
              <a:buNone/>
            </a:pPr>
            <a:endParaRPr lang="pt-BR" b="1" dirty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	A) NÃO POSSA SER CUMPRIDA INTEGRALMENTE DENTRO DO EXERCÍCIO OU </a:t>
            </a:r>
          </a:p>
          <a:p>
            <a:pPr>
              <a:buNone/>
            </a:pPr>
            <a:endParaRPr lang="pt-BR" b="1" dirty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	B) QUE TENHA PARCELAS A SEREM PAGAS NO EXERCÍCIO SEGUINTE SEM QUE HAJA SUFICIENTE DISPONIBILIDADE DE CAIXA</a:t>
            </a:r>
            <a:endParaRPr lang="pt-B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t-BR" sz="2800" b="1" dirty="0" smtClean="0">
                <a:solidFill>
                  <a:srgbClr val="C00000"/>
                </a:solidFill>
              </a:rPr>
              <a:t>RESTOS A PAGAR</a:t>
            </a:r>
            <a:r>
              <a:rPr lang="pt-BR" sz="2800" b="1" dirty="0" smtClean="0"/>
              <a:t/>
            </a:r>
            <a:br>
              <a:rPr lang="pt-BR" sz="2800" b="1" dirty="0" smtClean="0"/>
            </a:br>
            <a:r>
              <a:rPr lang="pt-BR" sz="2800" b="1" dirty="0" smtClean="0">
                <a:solidFill>
                  <a:schemeClr val="tx2">
                    <a:lumMod val="50000"/>
                  </a:schemeClr>
                </a:solidFill>
              </a:rPr>
              <a:t>1) LRF – ART 42</a:t>
            </a:r>
            <a:endParaRPr lang="pt-BR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pt-BR" b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DETERMINAÇÃO DA DISPONIBILIADE DE CAIXA</a:t>
            </a:r>
          </a:p>
          <a:p>
            <a:endParaRPr lang="pt-BR" b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OBEDIÊNCIA À ORDEM CRONOLÓGICA – DÉBITOS ASSUMIDOS NOS MESES ANTERIORES</a:t>
            </a:r>
          </a:p>
          <a:p>
            <a:endParaRPr lang="pt-BR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GESTOR REELEITO</a:t>
            </a:r>
          </a:p>
          <a:p>
            <a:endParaRPr lang="pt-BR" dirty="0"/>
          </a:p>
          <a:p>
            <a:endParaRPr lang="pt-B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t-BR" sz="2800" b="1" dirty="0" smtClean="0">
                <a:solidFill>
                  <a:srgbClr val="C00000"/>
                </a:solidFill>
              </a:rPr>
              <a:t>RESTOS A PAGAR</a:t>
            </a:r>
            <a:r>
              <a:rPr lang="pt-BR" sz="2800" b="1" dirty="0" smtClean="0"/>
              <a:t/>
            </a:r>
            <a:br>
              <a:rPr lang="pt-BR" sz="2800" b="1" dirty="0" smtClean="0"/>
            </a:br>
            <a:r>
              <a:rPr lang="pt-BR" sz="2800" b="1" dirty="0" smtClean="0">
                <a:solidFill>
                  <a:schemeClr val="tx2">
                    <a:lumMod val="50000"/>
                  </a:schemeClr>
                </a:solidFill>
              </a:rPr>
              <a:t>1) LRF – ART 42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92514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t-BR" sz="3300" b="1" dirty="0" smtClean="0">
                <a:solidFill>
                  <a:schemeClr val="tx2">
                    <a:lumMod val="50000"/>
                  </a:schemeClr>
                </a:solidFill>
              </a:rPr>
              <a:t>ART. 359–C DO CÓDIGO PENAL:</a:t>
            </a:r>
          </a:p>
          <a:p>
            <a:pPr>
              <a:buNone/>
            </a:pPr>
            <a:endParaRPr lang="pt-BR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	ART. 359-C. ORDENAR OU AUTORIZAR A ASSUNÇÃO DE OBRIGAÇÃO, NOS DOIS ÚLTIMOS QUADRIMESTRES DO ÚLTIMO ANO DO MANDATO OU LEGISLATURA, CUJA DESPESA NÃO POSSA SER PAGA NO MESMO EXERCÍCIO FINANCEIRO OU, CASO RESTE PARCELA A SER PAGA NO EXERCÍCIO SEGUINTE, QUE NÃO TENHA CONTRAPARTIDA SUFICIENTE DE DISPONIBILIDADE DE CAIXA:</a:t>
            </a:r>
          </a:p>
          <a:p>
            <a:pPr>
              <a:buNone/>
            </a:pPr>
            <a:endParaRPr lang="pt-BR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	PENA - RECLUSÃO, DE 1 (UM) A 4 (QUATRO) ANOS.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t-BR" sz="2800" b="1" dirty="0" smtClean="0">
                <a:solidFill>
                  <a:srgbClr val="C00000"/>
                </a:solidFill>
              </a:rPr>
              <a:t>RESTOS A PAGAR</a:t>
            </a:r>
            <a:r>
              <a:rPr lang="pt-BR" sz="2800" b="1" dirty="0" smtClean="0"/>
              <a:t/>
            </a:r>
            <a:br>
              <a:rPr lang="pt-BR" sz="2800" b="1" dirty="0" smtClean="0"/>
            </a:br>
            <a:r>
              <a:rPr lang="pt-BR" sz="2800" b="1" dirty="0" smtClean="0">
                <a:solidFill>
                  <a:schemeClr val="tx2">
                    <a:lumMod val="50000"/>
                  </a:schemeClr>
                </a:solidFill>
              </a:rPr>
              <a:t>1) LRF – ART 42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t-BR" dirty="0" smtClean="0"/>
              <a:t>	</a:t>
            </a: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O NÃO ATENDIMENTO AO ART. 42 TEM, POIS, AS SEGUINTES CONSEQUÊNCIAS:</a:t>
            </a:r>
            <a:endParaRPr lang="pt-BR" b="1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endParaRPr lang="pt-BR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CONFIGURAÇÃO DE TIPO PENAL - ART. 359-C PENA - RECLUSÃO, DE 1 (UM) A 4 (QUATRO) ANOS.  </a:t>
            </a:r>
          </a:p>
          <a:p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IRREGULARIDADE DAS CONTAS E APLICAÇÃO DE MULTA; </a:t>
            </a:r>
          </a:p>
          <a:p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INELEGIBILIDADE. 	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pt-BR" b="1" dirty="0" smtClean="0">
                <a:solidFill>
                  <a:srgbClr val="C00000"/>
                </a:solidFill>
              </a:rPr>
              <a:t>VEDAÇÕES X INELEGIBILIDADE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445224"/>
          </a:xfrm>
        </p:spPr>
        <p:txBody>
          <a:bodyPr>
            <a:normAutofit fontScale="40000" lnSpcReduction="20000"/>
          </a:bodyPr>
          <a:lstStyle/>
          <a:p>
            <a:pPr algn="ctr">
              <a:buNone/>
            </a:pPr>
            <a:r>
              <a:rPr lang="pt-BR" sz="8000" b="1" dirty="0" smtClean="0">
                <a:solidFill>
                  <a:schemeClr val="tx2">
                    <a:lumMod val="50000"/>
                  </a:schemeClr>
                </a:solidFill>
              </a:rPr>
              <a:t>LC Nº 64/90 (alterada pela Lei da Ficha Limpa)</a:t>
            </a:r>
          </a:p>
          <a:p>
            <a:pPr algn="just">
              <a:buNone/>
            </a:pPr>
            <a:endParaRPr lang="pt-BR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pt-BR" sz="4000" dirty="0" smtClean="0">
                <a:solidFill>
                  <a:schemeClr val="tx2">
                    <a:lumMod val="50000"/>
                  </a:schemeClr>
                </a:solidFill>
                <a:cs typeface="Andalus" pitchFamily="18" charset="-78"/>
              </a:rPr>
              <a:t>	</a:t>
            </a:r>
          </a:p>
          <a:p>
            <a:pPr>
              <a:buNone/>
            </a:pPr>
            <a:r>
              <a:rPr lang="pt-BR" sz="4000" dirty="0" smtClean="0">
                <a:solidFill>
                  <a:schemeClr val="tx2">
                    <a:lumMod val="50000"/>
                  </a:schemeClr>
                </a:solidFill>
              </a:rPr>
              <a:t>	ART. 1º SÃO INELEGÍVEIS:</a:t>
            </a:r>
          </a:p>
          <a:p>
            <a:pPr>
              <a:buNone/>
            </a:pPr>
            <a:endParaRPr lang="pt-BR" sz="4000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pt-BR" sz="4000" dirty="0" smtClean="0">
                <a:solidFill>
                  <a:schemeClr val="tx2">
                    <a:lumMod val="50000"/>
                  </a:schemeClr>
                </a:solidFill>
              </a:rPr>
              <a:t>	I - PARA QUALQUER CARGO:</a:t>
            </a:r>
          </a:p>
          <a:p>
            <a:pPr algn="just">
              <a:buNone/>
            </a:pPr>
            <a:endParaRPr lang="pt-BR" sz="3600" b="1" dirty="0" smtClean="0">
              <a:solidFill>
                <a:schemeClr val="tx2">
                  <a:lumMod val="50000"/>
                </a:schemeClr>
              </a:solidFill>
              <a:cs typeface="Andalus" pitchFamily="18" charset="-78"/>
            </a:endParaRPr>
          </a:p>
          <a:p>
            <a:pPr algn="just">
              <a:buNone/>
            </a:pPr>
            <a:endParaRPr lang="pt-BR" sz="3600" b="1" dirty="0" smtClean="0">
              <a:solidFill>
                <a:schemeClr val="tx2">
                  <a:lumMod val="50000"/>
                </a:schemeClr>
              </a:solidFill>
              <a:cs typeface="Andalus" pitchFamily="18" charset="-78"/>
            </a:endParaRPr>
          </a:p>
          <a:p>
            <a:pPr algn="ctr">
              <a:buNone/>
            </a:pPr>
            <a:r>
              <a:rPr lang="pt-BR" sz="3600" b="1" dirty="0" smtClean="0">
                <a:solidFill>
                  <a:schemeClr val="tx2">
                    <a:lumMod val="50000"/>
                  </a:schemeClr>
                </a:solidFill>
                <a:cs typeface="Andalus" pitchFamily="18" charset="-78"/>
              </a:rPr>
              <a:t>	G) OS QUE TIVEREM SUAS </a:t>
            </a:r>
          </a:p>
          <a:p>
            <a:pPr algn="ctr">
              <a:buNone/>
            </a:pPr>
            <a:r>
              <a:rPr lang="pt-BR" sz="4400" b="1" u="sng" dirty="0" smtClean="0">
                <a:solidFill>
                  <a:schemeClr val="tx2">
                    <a:lumMod val="50000"/>
                  </a:schemeClr>
                </a:solidFill>
                <a:cs typeface="Andalus" pitchFamily="18" charset="-78"/>
              </a:rPr>
              <a:t>CONTAS RELATIVAS AO EXERCÍCIO DE CARGOS OU FUNÇÕES PÚBLICAS REJEITADAS</a:t>
            </a:r>
            <a:r>
              <a:rPr lang="pt-BR" sz="3600" b="1" dirty="0" smtClean="0">
                <a:solidFill>
                  <a:schemeClr val="tx2">
                    <a:lumMod val="50000"/>
                  </a:schemeClr>
                </a:solidFill>
                <a:cs typeface="Andalus" pitchFamily="18" charset="-78"/>
              </a:rPr>
              <a:t> </a:t>
            </a:r>
          </a:p>
          <a:p>
            <a:pPr algn="ctr">
              <a:buNone/>
            </a:pPr>
            <a:r>
              <a:rPr lang="pt-BR" sz="3600" b="1" dirty="0" smtClean="0">
                <a:solidFill>
                  <a:schemeClr val="tx2">
                    <a:lumMod val="50000"/>
                  </a:schemeClr>
                </a:solidFill>
                <a:cs typeface="Andalus" pitchFamily="18" charset="-78"/>
              </a:rPr>
              <a:t>POR </a:t>
            </a:r>
            <a:r>
              <a:rPr lang="pt-BR" sz="4400" b="1" u="sng" dirty="0" smtClean="0">
                <a:solidFill>
                  <a:schemeClr val="tx2">
                    <a:lumMod val="50000"/>
                  </a:schemeClr>
                </a:solidFill>
                <a:cs typeface="Andalus" pitchFamily="18" charset="-78"/>
              </a:rPr>
              <a:t>IRREGULARIDADE INSANÁVEL</a:t>
            </a:r>
            <a:r>
              <a:rPr lang="pt-BR" sz="3600" b="1" dirty="0" smtClean="0">
                <a:solidFill>
                  <a:schemeClr val="tx2">
                    <a:lumMod val="50000"/>
                  </a:schemeClr>
                </a:solidFill>
                <a:cs typeface="Andalus" pitchFamily="18" charset="-78"/>
              </a:rPr>
              <a:t> </a:t>
            </a:r>
          </a:p>
          <a:p>
            <a:pPr algn="ctr">
              <a:buNone/>
            </a:pPr>
            <a:r>
              <a:rPr lang="pt-BR" sz="3600" b="1" dirty="0" smtClean="0">
                <a:solidFill>
                  <a:schemeClr val="tx2">
                    <a:lumMod val="50000"/>
                  </a:schemeClr>
                </a:solidFill>
                <a:cs typeface="Andalus" pitchFamily="18" charset="-78"/>
              </a:rPr>
              <a:t>QUE CONFIGURE </a:t>
            </a:r>
            <a:r>
              <a:rPr lang="pt-BR" sz="4400" b="1" u="sng" dirty="0" smtClean="0">
                <a:solidFill>
                  <a:schemeClr val="tx2">
                    <a:lumMod val="50000"/>
                  </a:schemeClr>
                </a:solidFill>
                <a:cs typeface="Andalus" pitchFamily="18" charset="-78"/>
              </a:rPr>
              <a:t>ATO DOLOSO DE IMPROBIDADE ADMINISTRATIVA</a:t>
            </a:r>
            <a:r>
              <a:rPr lang="pt-BR" sz="3600" b="1" dirty="0" smtClean="0">
                <a:solidFill>
                  <a:schemeClr val="tx2">
                    <a:lumMod val="50000"/>
                  </a:schemeClr>
                </a:solidFill>
                <a:cs typeface="Andalus" pitchFamily="18" charset="-78"/>
              </a:rPr>
              <a:t>, </a:t>
            </a:r>
          </a:p>
          <a:p>
            <a:pPr algn="ctr">
              <a:buNone/>
            </a:pPr>
            <a:r>
              <a:rPr lang="pt-BR" sz="3600" b="1" dirty="0" smtClean="0">
                <a:solidFill>
                  <a:schemeClr val="tx2">
                    <a:lumMod val="50000"/>
                  </a:schemeClr>
                </a:solidFill>
                <a:cs typeface="Andalus" pitchFamily="18" charset="-78"/>
              </a:rPr>
              <a:t>E POR </a:t>
            </a:r>
            <a:r>
              <a:rPr lang="pt-BR" sz="4400" b="1" u="sng" dirty="0" smtClean="0">
                <a:solidFill>
                  <a:schemeClr val="tx2">
                    <a:lumMod val="50000"/>
                  </a:schemeClr>
                </a:solidFill>
                <a:cs typeface="Andalus" pitchFamily="18" charset="-78"/>
              </a:rPr>
              <a:t>DECISÃO IRRECORRÍVEL</a:t>
            </a:r>
            <a:r>
              <a:rPr lang="pt-BR" sz="4400" b="1" dirty="0" smtClean="0">
                <a:solidFill>
                  <a:schemeClr val="tx2">
                    <a:lumMod val="50000"/>
                  </a:schemeClr>
                </a:solidFill>
                <a:cs typeface="Andalus" pitchFamily="18" charset="-78"/>
              </a:rPr>
              <a:t> </a:t>
            </a:r>
            <a:r>
              <a:rPr lang="pt-BR" sz="3600" b="1" dirty="0" smtClean="0">
                <a:solidFill>
                  <a:schemeClr val="tx2">
                    <a:lumMod val="50000"/>
                  </a:schemeClr>
                </a:solidFill>
                <a:cs typeface="Andalus" pitchFamily="18" charset="-78"/>
              </a:rPr>
              <a:t>DO ÓRGÃO COMPETENTE, </a:t>
            </a:r>
          </a:p>
          <a:p>
            <a:pPr algn="ctr">
              <a:buNone/>
            </a:pPr>
            <a:r>
              <a:rPr lang="pt-BR" sz="3600" b="1" dirty="0" smtClean="0">
                <a:solidFill>
                  <a:schemeClr val="tx2">
                    <a:lumMod val="50000"/>
                  </a:schemeClr>
                </a:solidFill>
                <a:cs typeface="Andalus" pitchFamily="18" charset="-78"/>
              </a:rPr>
              <a:t>SALVO SE ESTA HOUVER SIDO SUSPENSA OU ANULADA PELO PODER JUDICIÁRIO, PARA AS ELEIÇÕES QUE SE REALIZAREM NOS </a:t>
            </a:r>
          </a:p>
          <a:p>
            <a:pPr algn="ctr">
              <a:buNone/>
            </a:pPr>
            <a:r>
              <a:rPr lang="pt-BR" sz="4400" b="1" u="sng" dirty="0" smtClean="0">
                <a:solidFill>
                  <a:schemeClr val="tx2">
                    <a:lumMod val="50000"/>
                  </a:schemeClr>
                </a:solidFill>
                <a:cs typeface="Andalus" pitchFamily="18" charset="-78"/>
              </a:rPr>
              <a:t>8 (OITO) ANOS SEGUINTES,</a:t>
            </a:r>
            <a:r>
              <a:rPr lang="pt-BR" sz="3600" b="1" dirty="0" smtClean="0">
                <a:solidFill>
                  <a:schemeClr val="tx2">
                    <a:lumMod val="50000"/>
                  </a:schemeClr>
                </a:solidFill>
                <a:cs typeface="Andalus" pitchFamily="18" charset="-78"/>
              </a:rPr>
              <a:t> </a:t>
            </a:r>
          </a:p>
          <a:p>
            <a:pPr algn="ctr">
              <a:buNone/>
            </a:pPr>
            <a:r>
              <a:rPr lang="pt-BR" sz="3600" b="1" dirty="0" smtClean="0">
                <a:solidFill>
                  <a:schemeClr val="tx2">
                    <a:lumMod val="50000"/>
                  </a:schemeClr>
                </a:solidFill>
                <a:cs typeface="Andalus" pitchFamily="18" charset="-78"/>
              </a:rPr>
              <a:t>CONTADOS A PARTIR DA DATA DA DECISÃO, APLICANDO-SE O DISPOSTO NO </a:t>
            </a:r>
            <a:r>
              <a:rPr lang="pt-BR" sz="3600" b="1" dirty="0" smtClean="0">
                <a:solidFill>
                  <a:schemeClr val="tx2">
                    <a:lumMod val="50000"/>
                  </a:schemeClr>
                </a:solidFill>
                <a:cs typeface="Andalus" pitchFamily="18" charset="-78"/>
                <a:hlinkClick r:id="rId3"/>
              </a:rPr>
              <a:t>INCISO II DO ART. 71 DA CONSTITUIÇÃO FEDERAL</a:t>
            </a:r>
            <a:r>
              <a:rPr lang="pt-BR" sz="3600" b="1" dirty="0" smtClean="0">
                <a:solidFill>
                  <a:schemeClr val="tx2">
                    <a:lumMod val="50000"/>
                  </a:schemeClr>
                </a:solidFill>
                <a:cs typeface="Andalus" pitchFamily="18" charset="-78"/>
              </a:rPr>
              <a:t>, A TODOS OS ORDENADORES DE DESPESA, </a:t>
            </a:r>
          </a:p>
          <a:p>
            <a:pPr algn="ctr">
              <a:buNone/>
            </a:pPr>
            <a:r>
              <a:rPr lang="pt-BR" sz="5000" b="1" u="sng" dirty="0" smtClean="0">
                <a:solidFill>
                  <a:schemeClr val="tx2">
                    <a:lumMod val="50000"/>
                  </a:schemeClr>
                </a:solidFill>
                <a:cs typeface="Andalus" pitchFamily="18" charset="-78"/>
              </a:rPr>
              <a:t>SEM EXCLUSÃO DE MANDATÁRIOS QUE HOUVEREM AGIDO NESSA CONDIÇÃO</a:t>
            </a:r>
            <a:r>
              <a:rPr lang="pt-BR" sz="3600" b="1" dirty="0" smtClean="0">
                <a:solidFill>
                  <a:schemeClr val="tx2">
                    <a:lumMod val="50000"/>
                  </a:schemeClr>
                </a:solidFill>
                <a:cs typeface="Andalus" pitchFamily="18" charset="-78"/>
              </a:rPr>
              <a:t>;     	</a:t>
            </a:r>
          </a:p>
          <a:p>
            <a:pPr algn="just">
              <a:buNone/>
            </a:pPr>
            <a:endParaRPr lang="pt-BR" dirty="0" smtClean="0">
              <a:solidFill>
                <a:schemeClr val="tx2">
                  <a:lumMod val="50000"/>
                </a:schemeClr>
              </a:solidFill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C00000"/>
                </a:solidFill>
              </a:rPr>
              <a:t>RESTOS A PAGAR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06916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t-BR" sz="4100" b="1" dirty="0" smtClean="0">
                <a:solidFill>
                  <a:schemeClr val="tx2">
                    <a:lumMod val="50000"/>
                  </a:schemeClr>
                </a:solidFill>
              </a:rPr>
              <a:t>2) LEI 4.320/64 - ART. 59, § 1º</a:t>
            </a:r>
          </a:p>
          <a:p>
            <a:pPr algn="ctr">
              <a:buNone/>
            </a:pPr>
            <a:endParaRPr lang="pt-BR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	É VEDADO AOS MUNICÍPIOS EMPENHAR, NO </a:t>
            </a:r>
            <a:r>
              <a:rPr lang="pt-BR" b="1" dirty="0" smtClean="0">
                <a:solidFill>
                  <a:srgbClr val="C00000"/>
                </a:solidFill>
              </a:rPr>
              <a:t>ÚLTIMO MÊS</a:t>
            </a: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 DO MANDATO DO PREFEITO, MAIS DO QUE O DUODÉCIMO DA DESPESA PREVISTA NO ORÇAMENTO VIGENTE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§ 4º - NULIDADE DOS EMPENHOS </a:t>
            </a:r>
          </a:p>
          <a:p>
            <a:pPr>
              <a:buNone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	   - CRIME DE RESPONSABILIDADE – DL 201/67ART. 1º, V:</a:t>
            </a:r>
          </a:p>
          <a:p>
            <a:pPr>
              <a:buNone/>
            </a:pPr>
            <a:endParaRPr lang="pt-BR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2" algn="just">
              <a:buNone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pt-BR" sz="3100" dirty="0" smtClean="0">
                <a:solidFill>
                  <a:schemeClr val="tx2">
                    <a:lumMod val="50000"/>
                  </a:schemeClr>
                </a:solidFill>
              </a:rPr>
              <a:t>V - ordenar ou efetuar despesas não autorizadas por lei, ou </a:t>
            </a:r>
            <a:r>
              <a:rPr lang="pt-BR" sz="3100" dirty="0" err="1" smtClean="0">
                <a:solidFill>
                  <a:schemeClr val="tx2">
                    <a:lumMod val="50000"/>
                  </a:schemeClr>
                </a:solidFill>
              </a:rPr>
              <a:t>realizá-Ias</a:t>
            </a:r>
            <a:r>
              <a:rPr lang="pt-BR" sz="3100" dirty="0" smtClean="0">
                <a:solidFill>
                  <a:schemeClr val="tx2">
                    <a:lumMod val="50000"/>
                  </a:schemeClr>
                </a:solidFill>
              </a:rPr>
              <a:t> em desacordo com as normas financeiras pertinentes;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t-BR" sz="2800" b="1" dirty="0" smtClean="0">
                <a:solidFill>
                  <a:srgbClr val="C00000"/>
                </a:solidFill>
              </a:rPr>
              <a:t>RESTOS A PAGAR</a:t>
            </a:r>
            <a:r>
              <a:rPr lang="pt-BR" sz="2800" b="1" dirty="0" smtClean="0"/>
              <a:t/>
            </a:r>
            <a:br>
              <a:rPr lang="pt-BR" sz="2800" b="1" dirty="0" smtClean="0"/>
            </a:br>
            <a:r>
              <a:rPr lang="pt-BR" sz="2800" b="1" dirty="0" smtClean="0">
                <a:solidFill>
                  <a:schemeClr val="tx2">
                    <a:lumMod val="50000"/>
                  </a:schemeClr>
                </a:solidFill>
              </a:rPr>
              <a:t>2) LEI 4.320/64 - ART. 59, § 1º</a:t>
            </a:r>
            <a:br>
              <a:rPr lang="pt-BR" sz="2800" b="1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pt-BR" sz="3300" b="1" dirty="0" smtClean="0">
                <a:solidFill>
                  <a:schemeClr val="tx2">
                    <a:lumMod val="50000"/>
                  </a:schemeClr>
                </a:solidFill>
              </a:rPr>
              <a:t>O EMPENHO, </a:t>
            </a:r>
            <a:r>
              <a:rPr lang="pt-BR" sz="3300" b="1" u="sng" dirty="0" smtClean="0">
                <a:solidFill>
                  <a:schemeClr val="tx2">
                    <a:lumMod val="50000"/>
                  </a:schemeClr>
                </a:solidFill>
              </a:rPr>
              <a:t>NO ÚLTIMO MÊS</a:t>
            </a:r>
            <a:r>
              <a:rPr lang="pt-BR" sz="3300" b="1" dirty="0" smtClean="0">
                <a:solidFill>
                  <a:schemeClr val="tx2">
                    <a:lumMod val="50000"/>
                  </a:schemeClr>
                </a:solidFill>
              </a:rPr>
              <a:t>, DE VALOR SUPERIOR AO DUODÉCIMO DA DESPESA PREVISTA NA LOA TEM AS SEGUINTES CONSEQUÊNCIAS: </a:t>
            </a:r>
          </a:p>
          <a:p>
            <a:pPr algn="ctr">
              <a:buNone/>
            </a:pPr>
            <a:endParaRPr lang="pt-BR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r>
              <a:rPr lang="pt-BR" sz="3300" dirty="0" smtClean="0">
                <a:solidFill>
                  <a:schemeClr val="tx2">
                    <a:lumMod val="50000"/>
                  </a:schemeClr>
                </a:solidFill>
              </a:rPr>
              <a:t>NULIDADE DOS EMPENHOS; </a:t>
            </a:r>
          </a:p>
          <a:p>
            <a:r>
              <a:rPr lang="pt-BR" sz="3300" dirty="0" smtClean="0">
                <a:solidFill>
                  <a:schemeClr val="tx2">
                    <a:lumMod val="50000"/>
                  </a:schemeClr>
                </a:solidFill>
              </a:rPr>
              <a:t>IRREGULARIDADE DAS CONTAS/ INELEGIBILIDADE; </a:t>
            </a:r>
          </a:p>
          <a:p>
            <a:r>
              <a:rPr lang="pt-BR" sz="3300" dirty="0" smtClean="0">
                <a:solidFill>
                  <a:schemeClr val="tx2">
                    <a:lumMod val="50000"/>
                  </a:schemeClr>
                </a:solidFill>
              </a:rPr>
              <a:t>APLICAÇÃO DE MULTA; 	</a:t>
            </a:r>
          </a:p>
          <a:p>
            <a:r>
              <a:rPr lang="pt-BR" sz="3300" dirty="0" smtClean="0">
                <a:solidFill>
                  <a:schemeClr val="tx2">
                    <a:lumMod val="50000"/>
                  </a:schemeClr>
                </a:solidFill>
              </a:rPr>
              <a:t>CONFIGURAÇÃO DE CRIME DE RESPONSABILIDADE </a:t>
            </a:r>
          </a:p>
          <a:p>
            <a:pPr>
              <a:buNone/>
            </a:pPr>
            <a:r>
              <a:rPr lang="pt-BR" sz="33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pt-BR" sz="3300" dirty="0" smtClean="0">
                <a:solidFill>
                  <a:schemeClr val="tx2">
                    <a:lumMod val="50000"/>
                  </a:schemeClr>
                </a:solidFill>
              </a:rPr>
              <a:t>(DL 201/67ART. 1º, V)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t-BR" sz="7200" b="1" dirty="0" smtClean="0">
                <a:solidFill>
                  <a:srgbClr val="C00000"/>
                </a:solidFill>
              </a:rPr>
              <a:t>PUBLICIDADE INSTITUCIONAL</a:t>
            </a:r>
            <a:endParaRPr lang="pt-BR" sz="72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C00000"/>
                </a:solidFill>
              </a:rPr>
              <a:t>PUBLICIDADE INSTITUCIONAL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A QUALQUER TEMPO </a:t>
            </a:r>
          </a:p>
          <a:p>
            <a:pPr algn="ctr">
              <a:buNone/>
            </a:pP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(PERÍODO ELEITORAL OU NÃO) </a:t>
            </a:r>
          </a:p>
          <a:p>
            <a:pPr>
              <a:buNone/>
            </a:pPr>
            <a:endParaRPr lang="pt-BR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É PROIBIDA PROPAGANDA INSTITUCIONAL CONTENDO NOME, SÍMBOLO OU IMAGEM QUE CARACTERIZE PROMOÇÃO PESSOAL (ART. 37, § 1º, CF).</a:t>
            </a:r>
            <a:endParaRPr lang="pt-B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C00000"/>
                </a:solidFill>
              </a:rPr>
              <a:t>PUBLICIDADE INSTITUCIONAL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PRIMEIRO SEMESTRE DO ANO ELEITORAL</a:t>
            </a:r>
          </a:p>
          <a:p>
            <a:pPr algn="ctr">
              <a:buNone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(ART.73, INCISO VII, LEI 9504/97)</a:t>
            </a:r>
            <a:endParaRPr lang="pt-BR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buNone/>
            </a:pPr>
            <a:endParaRPr lang="pt-BR" b="1" dirty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	AS DESPESAS COM PUBLICIDADE INSTITUCIONAL NÃO PODEM EXCEDER A </a:t>
            </a:r>
            <a:r>
              <a:rPr lang="pt-BR" u="sng" dirty="0" smtClean="0">
                <a:solidFill>
                  <a:schemeClr val="tx2">
                    <a:lumMod val="50000"/>
                  </a:schemeClr>
                </a:solidFill>
              </a:rPr>
              <a:t>MÉDIA DOS GASTOS REALIZADOS NO PRIMEIRO SEMESTRE DOS TRÊS ÚLTIMOS ANOS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 QUE ANTECEDEM O PLEITO.</a:t>
            </a:r>
            <a:endParaRPr lang="pt-BR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C00000"/>
                </a:solidFill>
              </a:rPr>
              <a:t>PUBLICIDADE INSTITUCIONAL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TRÊS MESES QUE ANTECEDEM AS ELEIÇÕES ATÉ A POSSE DOS ELEITOS</a:t>
            </a:r>
          </a:p>
          <a:p>
            <a:pPr algn="ctr">
              <a:buNone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(ART.73, INCISO VI, B, LEI 9504/97)</a:t>
            </a:r>
            <a:endParaRPr lang="pt-BR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buNone/>
            </a:pPr>
            <a:endParaRPr lang="pt-BR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FICA PROIBIDA QUALQUER PUBLICIDADE INSTITUCIONAL</a:t>
            </a:r>
          </a:p>
          <a:p>
            <a:pPr algn="ctr">
              <a:buNone/>
            </a:pPr>
            <a:endParaRPr lang="pt-BR" b="1" dirty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pt-BR" sz="2200" b="1" dirty="0" smtClean="0">
                <a:solidFill>
                  <a:schemeClr val="tx2">
                    <a:lumMod val="50000"/>
                  </a:schemeClr>
                </a:solidFill>
              </a:rPr>
              <a:t>EXCEÇÕES: </a:t>
            </a:r>
          </a:p>
          <a:p>
            <a:pPr marL="457200" indent="-457200" algn="ctr">
              <a:buAutoNum type="alphaLcParenR"/>
            </a:pPr>
            <a:r>
              <a:rPr lang="pt-BR" sz="2200" b="1" dirty="0" smtClean="0">
                <a:solidFill>
                  <a:schemeClr val="tx2">
                    <a:lumMod val="50000"/>
                  </a:schemeClr>
                </a:solidFill>
              </a:rPr>
              <a:t>propaganda de produtos e serviços que tenham concorrência no mercado; </a:t>
            </a:r>
          </a:p>
          <a:p>
            <a:pPr marL="457200" indent="-457200" algn="ctr">
              <a:buAutoNum type="alphaLcParenR"/>
            </a:pPr>
            <a:r>
              <a:rPr lang="pt-BR" sz="2200" b="1" dirty="0" smtClean="0">
                <a:solidFill>
                  <a:schemeClr val="tx2">
                    <a:lumMod val="50000"/>
                  </a:schemeClr>
                </a:solidFill>
              </a:rPr>
              <a:t>caso de grave e urgente necessidade pública, assim reconhecida pela Justiça Eleitoral</a:t>
            </a:r>
            <a:r>
              <a:rPr lang="pt-BR" sz="2000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r>
              <a:rPr lang="pt-BR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4525963"/>
          </a:xfrm>
        </p:spPr>
        <p:txBody>
          <a:bodyPr/>
          <a:lstStyle/>
          <a:p>
            <a:pPr algn="ctr">
              <a:buNone/>
            </a:pPr>
            <a:endParaRPr lang="pt-BR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pt-BR" b="1" dirty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pt-BR" sz="7200" b="1" dirty="0" smtClean="0">
                <a:solidFill>
                  <a:srgbClr val="C00000"/>
                </a:solidFill>
              </a:rPr>
              <a:t>TRANSFERÊNCIAS VOLUNTÁRIAS</a:t>
            </a:r>
            <a:endParaRPr lang="pt-BR" sz="7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C00000"/>
                </a:solidFill>
              </a:rPr>
              <a:t>TRANSFERÊNCIAS VOLUNTÁRIAS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LEI 9504/97, ART.73, INCISO VI, A</a:t>
            </a:r>
          </a:p>
          <a:p>
            <a:pPr algn="ctr">
              <a:buNone/>
            </a:pPr>
            <a:endParaRPr lang="pt-BR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pt-BR" b="1" u="sng" dirty="0" smtClean="0">
                <a:solidFill>
                  <a:schemeClr val="tx2">
                    <a:lumMod val="50000"/>
                  </a:schemeClr>
                </a:solidFill>
              </a:rPr>
              <a:t>NOS TRÊS MESES QUE ANTECEDEM O PLEITO</a:t>
            </a:r>
            <a:endParaRPr lang="pt-BR" u="sng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pt-BR" b="1" dirty="0">
                <a:solidFill>
                  <a:schemeClr val="tx2">
                    <a:lumMod val="50000"/>
                  </a:schemeClr>
                </a:solidFill>
              </a:rPr>
              <a:t>	</a:t>
            </a:r>
            <a:endParaRPr lang="pt-BR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pt-BR" b="1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REALIZAR </a:t>
            </a:r>
            <a:r>
              <a:rPr lang="pt-BR" b="1" dirty="0" smtClean="0">
                <a:solidFill>
                  <a:srgbClr val="C00000"/>
                </a:solidFill>
              </a:rPr>
              <a:t>TRANSFERÊNCIA VOLUNTÁRIA </a:t>
            </a: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DE RECURSOS DA UNIÃO AOS ESTADOS E MUNICÍPIOS, E DOS ESTADOS AOS MUNICÍPIOS, SOB PENA DE NULIDADE DE PLENO DIREITO </a:t>
            </a:r>
          </a:p>
          <a:p>
            <a:pPr algn="just">
              <a:buNone/>
            </a:pPr>
            <a:r>
              <a:rPr lang="pt-BR" b="1" dirty="0">
                <a:solidFill>
                  <a:schemeClr val="tx2">
                    <a:lumMod val="50000"/>
                  </a:schemeClr>
                </a:solidFill>
              </a:rPr>
              <a:t>	</a:t>
            </a:r>
            <a:endParaRPr lang="pt-BR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pt-BR" b="1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RESSALVADOS:</a:t>
            </a:r>
          </a:p>
          <a:p>
            <a:pPr algn="just">
              <a:buNone/>
            </a:pPr>
            <a:r>
              <a:rPr lang="pt-BR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- OS RECURSOS DESTINADOS A CUMPRIR OBRIGAÇÃO FORMAL PREEXISTENTE PARA EXECUÇÃO DE OBRA OU SERVIÇO </a:t>
            </a:r>
            <a:r>
              <a:rPr lang="pt-BR" b="1" u="sng" dirty="0" smtClean="0">
                <a:solidFill>
                  <a:schemeClr val="tx2">
                    <a:lumMod val="50000"/>
                  </a:schemeClr>
                </a:solidFill>
              </a:rPr>
              <a:t>EM ANDAMENTO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 E COM CRONOGRAMA PREFIXADO</a:t>
            </a:r>
          </a:p>
          <a:p>
            <a:pPr algn="just">
              <a:buNone/>
            </a:pPr>
            <a:endParaRPr lang="pt-BR" dirty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	- OS RECURSOS DESTINADOS A ATENDER SITUAÇÕES DE EMERGÊNCIA E DE CALAMIDADE PÚBLICA;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pt-BR" sz="7200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pt-BR" sz="7200" b="1" dirty="0" smtClean="0">
                <a:solidFill>
                  <a:srgbClr val="C00000"/>
                </a:solidFill>
              </a:rPr>
              <a:t>OUTRAS VEDAÇÕES</a:t>
            </a:r>
            <a:endParaRPr lang="pt-BR" sz="7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C00000"/>
                </a:solidFill>
              </a:rPr>
              <a:t>OUTRAS VEDAÇÕES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DURANTE TODO O ANO ELEITORAL</a:t>
            </a:r>
          </a:p>
          <a:p>
            <a:pPr lvl="1" algn="just"/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Ceder </a:t>
            </a:r>
            <a:r>
              <a:rPr lang="pt-BR" b="1" dirty="0">
                <a:solidFill>
                  <a:schemeClr val="tx2">
                    <a:lumMod val="50000"/>
                  </a:schemeClr>
                </a:solidFill>
              </a:rPr>
              <a:t>ou usar, em benefício de candidato, partido político ou coligação, bens móveis ou imóveis pertencentes à administração direta ou indireta (art. 73, inciso I, LE</a:t>
            </a: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).</a:t>
            </a:r>
          </a:p>
          <a:p>
            <a:endParaRPr lang="pt-BR" dirty="0">
              <a:solidFill>
                <a:schemeClr val="tx2">
                  <a:lumMod val="50000"/>
                </a:schemeClr>
              </a:solidFill>
            </a:endParaRPr>
          </a:p>
          <a:p>
            <a:pPr lvl="1" algn="just"/>
            <a:r>
              <a:rPr lang="pt-BR" b="1" dirty="0">
                <a:solidFill>
                  <a:schemeClr val="tx2">
                    <a:lumMod val="50000"/>
                  </a:schemeClr>
                </a:solidFill>
              </a:rPr>
              <a:t>Usar materiais ou serviços, custeados com recurso público em benefício de candidato, partido político ou coligação. (art.73, inciso II, LE).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pt-BR" sz="2400" b="1" dirty="0" smtClean="0">
                <a:solidFill>
                  <a:srgbClr val="C00000"/>
                </a:solidFill>
              </a:rPr>
              <a:t>VEDAÇÕES X INELEGIBILIDADE</a:t>
            </a:r>
            <a:br>
              <a:rPr lang="pt-BR" sz="2400" b="1" dirty="0" smtClean="0">
                <a:solidFill>
                  <a:srgbClr val="C00000"/>
                </a:solidFill>
              </a:rPr>
            </a:br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  <a:t>LC Nº 64/90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832648"/>
          </a:xfrm>
        </p:spPr>
        <p:txBody>
          <a:bodyPr>
            <a:normAutofit fontScale="40000" lnSpcReduction="20000"/>
          </a:bodyPr>
          <a:lstStyle/>
          <a:p>
            <a:pPr algn="just">
              <a:buNone/>
            </a:pPr>
            <a:endParaRPr lang="pt-BR" sz="7100" dirty="0" smtClean="0">
              <a:solidFill>
                <a:schemeClr val="tx2">
                  <a:lumMod val="50000"/>
                </a:schemeClr>
              </a:solidFill>
              <a:cs typeface="Andalus" pitchFamily="18" charset="-78"/>
            </a:endParaRPr>
          </a:p>
          <a:p>
            <a:pPr algn="ctr">
              <a:buNone/>
            </a:pPr>
            <a:r>
              <a:rPr lang="pt-BR" sz="7100" dirty="0" smtClean="0">
                <a:solidFill>
                  <a:schemeClr val="tx2">
                    <a:lumMod val="50000"/>
                  </a:schemeClr>
                </a:solidFill>
                <a:cs typeface="Andalus" pitchFamily="18" charset="-78"/>
              </a:rPr>
              <a:t>CONTAS ANUAIS	</a:t>
            </a:r>
          </a:p>
          <a:p>
            <a:pPr algn="just">
              <a:buNone/>
            </a:pPr>
            <a:endParaRPr lang="pt-BR" sz="7100" dirty="0" smtClean="0">
              <a:solidFill>
                <a:schemeClr val="tx2">
                  <a:lumMod val="50000"/>
                </a:schemeClr>
              </a:solidFill>
              <a:cs typeface="Andalus" pitchFamily="18" charset="-78"/>
            </a:endParaRPr>
          </a:p>
          <a:p>
            <a:pPr algn="just"/>
            <a:r>
              <a:rPr lang="pt-BR" sz="7100" dirty="0" smtClean="0">
                <a:solidFill>
                  <a:schemeClr val="tx2">
                    <a:lumMod val="50000"/>
                  </a:schemeClr>
                </a:solidFill>
                <a:cs typeface="Andalus" pitchFamily="18" charset="-78"/>
              </a:rPr>
              <a:t>SE A VEDAÇÃO NÃO OBSERVADA PELO GESTOR REPRESENTAR IRREGULARIDADE INSANÁVEL, ELA ENSEJA A REJEIÇÃO DAS CONTAS. 	</a:t>
            </a:r>
          </a:p>
          <a:p>
            <a:pPr algn="just">
              <a:buNone/>
            </a:pPr>
            <a:endParaRPr lang="pt-BR" sz="7100" dirty="0" smtClean="0">
              <a:solidFill>
                <a:schemeClr val="tx2">
                  <a:lumMod val="50000"/>
                </a:schemeClr>
              </a:solidFill>
              <a:cs typeface="Andalus" pitchFamily="18" charset="-78"/>
            </a:endParaRPr>
          </a:p>
          <a:p>
            <a:pPr algn="just"/>
            <a:r>
              <a:rPr lang="pt-BR" sz="7100" dirty="0" smtClean="0">
                <a:solidFill>
                  <a:schemeClr val="tx2">
                    <a:lumMod val="50000"/>
                  </a:schemeClr>
                </a:solidFill>
                <a:cs typeface="Andalus" pitchFamily="18" charset="-78"/>
              </a:rPr>
              <a:t>CASO A IRREGULARIDADE INSANÁVEL CONFIGURE ATO DOLOSO DE IMPROBIDADE ADMINISTRATIVA, A DECISÃO DE REJEIÇÃO GERA </a:t>
            </a:r>
            <a:r>
              <a:rPr lang="pt-BR" sz="7100" b="1" dirty="0" smtClean="0">
                <a:solidFill>
                  <a:schemeClr val="tx2">
                    <a:lumMod val="50000"/>
                  </a:schemeClr>
                </a:solidFill>
                <a:cs typeface="Andalus" pitchFamily="18" charset="-78"/>
              </a:rPr>
              <a:t>A INELEGIBILIDADE </a:t>
            </a:r>
            <a:r>
              <a:rPr lang="pt-BR" sz="7100" dirty="0" smtClean="0">
                <a:solidFill>
                  <a:schemeClr val="tx2">
                    <a:lumMod val="50000"/>
                  </a:schemeClr>
                </a:solidFill>
                <a:cs typeface="Andalus" pitchFamily="18" charset="-78"/>
              </a:rPr>
              <a:t>DO GESTOR. </a:t>
            </a:r>
          </a:p>
          <a:p>
            <a:pPr algn="just"/>
            <a:endParaRPr lang="pt-BR" sz="7100" dirty="0">
              <a:solidFill>
                <a:schemeClr val="tx2">
                  <a:lumMod val="50000"/>
                </a:schemeClr>
              </a:solidFill>
              <a:cs typeface="Andalus" pitchFamily="18" charset="-78"/>
            </a:endParaRPr>
          </a:p>
          <a:p>
            <a:pPr algn="just"/>
            <a:endParaRPr lang="pt-BR" dirty="0" smtClean="0">
              <a:solidFill>
                <a:schemeClr val="tx2">
                  <a:lumMod val="50000"/>
                </a:schemeClr>
              </a:solidFill>
              <a:cs typeface="Andalus" pitchFamily="18" charset="-78"/>
            </a:endParaRPr>
          </a:p>
          <a:p>
            <a:pPr algn="just">
              <a:buNone/>
            </a:pPr>
            <a:r>
              <a:rPr lang="pt-BR" dirty="0">
                <a:solidFill>
                  <a:schemeClr val="tx2">
                    <a:lumMod val="50000"/>
                  </a:schemeClr>
                </a:solidFill>
                <a:cs typeface="Andalus" pitchFamily="18" charset="-78"/>
              </a:rPr>
              <a:t>	</a:t>
            </a:r>
            <a:endParaRPr lang="pt-BR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C00000"/>
                </a:solidFill>
              </a:rPr>
              <a:t>OUTRAS VEDAÇÕES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DURANTE TODO O ANO ELEITORAL</a:t>
            </a:r>
          </a:p>
          <a:p>
            <a:endParaRPr lang="pt-BR" dirty="0">
              <a:solidFill>
                <a:schemeClr val="tx2">
                  <a:lumMod val="50000"/>
                </a:schemeClr>
              </a:solidFill>
            </a:endParaRPr>
          </a:p>
          <a:p>
            <a:pPr lvl="1"/>
            <a:r>
              <a:rPr lang="pt-BR" b="1" dirty="0">
                <a:solidFill>
                  <a:schemeClr val="tx2">
                    <a:lumMod val="50000"/>
                  </a:schemeClr>
                </a:solidFill>
              </a:rPr>
              <a:t>Ceder ou usar serviço de servidor ou empregado público em campanha eleitoral, durante o horário de expediente normal (art.73, inciso III, LE</a:t>
            </a: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).</a:t>
            </a:r>
          </a:p>
          <a:p>
            <a:endParaRPr lang="pt-BR" dirty="0">
              <a:solidFill>
                <a:schemeClr val="tx2">
                  <a:lumMod val="50000"/>
                </a:schemeClr>
              </a:solidFill>
            </a:endParaRPr>
          </a:p>
          <a:p>
            <a:pPr lvl="1" algn="just"/>
            <a:r>
              <a:rPr lang="pt-BR" b="1" dirty="0">
                <a:solidFill>
                  <a:schemeClr val="tx2">
                    <a:lumMod val="50000"/>
                  </a:schemeClr>
                </a:solidFill>
              </a:rPr>
              <a:t>Fazer ou permitir uso promocional e a distribuição gratuita de bens e serviços de caráter social custeados ou subvencionados pelo Poder Público com fim eleitoral (art.73, inciso IV, LE).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C00000"/>
                </a:solidFill>
              </a:rPr>
              <a:t>OUTRAS VEDAÇÕES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DURANTE TODO O ANO ELEITORAL</a:t>
            </a:r>
          </a:p>
          <a:p>
            <a:endParaRPr lang="pt-BR" dirty="0">
              <a:solidFill>
                <a:schemeClr val="tx2">
                  <a:lumMod val="50000"/>
                </a:schemeClr>
              </a:solidFill>
            </a:endParaRPr>
          </a:p>
          <a:p>
            <a:pPr lvl="1" algn="just"/>
            <a:r>
              <a:rPr lang="pt-BR" b="1" dirty="0">
                <a:solidFill>
                  <a:schemeClr val="tx2">
                    <a:lumMod val="50000"/>
                  </a:schemeClr>
                </a:solidFill>
              </a:rPr>
              <a:t>Distribuir gratuitamente bens, valores ou benefícios por parte da Administração Pública (art.73, §10º LE).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C00000"/>
                </a:solidFill>
              </a:rPr>
              <a:t>OUTRAS VEDAÇÕES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NOS 3 MESES QUE ANTECEDEM AS ELEIÇÕES</a:t>
            </a:r>
          </a:p>
          <a:p>
            <a:endParaRPr lang="pt-BR" b="1" dirty="0"/>
          </a:p>
          <a:p>
            <a:pPr lvl="1" algn="just"/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Fazer </a:t>
            </a:r>
            <a:r>
              <a:rPr lang="pt-BR" b="1" dirty="0">
                <a:solidFill>
                  <a:schemeClr val="tx2">
                    <a:lumMod val="50000"/>
                  </a:schemeClr>
                </a:solidFill>
              </a:rPr>
              <a:t>pronunciamento em cadeia de rádio e televisão, fora do horário eleitoral gratuito (art.73, inciso VI, c, LE</a:t>
            </a: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).</a:t>
            </a:r>
          </a:p>
          <a:p>
            <a:pPr lvl="1" algn="just"/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Contratar </a:t>
            </a:r>
            <a:r>
              <a:rPr lang="pt-BR" b="1" dirty="0">
                <a:solidFill>
                  <a:schemeClr val="tx2">
                    <a:lumMod val="50000"/>
                  </a:schemeClr>
                </a:solidFill>
              </a:rPr>
              <a:t>shows artísticos pagos com recursos públicos na realização de inaugurações (art.75 LE). </a:t>
            </a:r>
          </a:p>
          <a:p>
            <a:pPr lvl="1" algn="just"/>
            <a:r>
              <a:rPr lang="pt-BR" b="1" dirty="0">
                <a:solidFill>
                  <a:schemeClr val="tx2">
                    <a:lumMod val="50000"/>
                  </a:schemeClr>
                </a:solidFill>
              </a:rPr>
              <a:t>É proibido a qualquer candidato comparecer a inaugurações de obras públicas (art.77 LE).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  <a:cs typeface="Andalus" pitchFamily="18" charset="-78"/>
              </a:rPr>
              <a:t>	A COMPETÊNCIA DO TCE PARA </a:t>
            </a:r>
            <a:r>
              <a:rPr lang="pt-BR" b="1" dirty="0" smtClean="0">
                <a:solidFill>
                  <a:schemeClr val="tx2">
                    <a:lumMod val="50000"/>
                  </a:schemeClr>
                </a:solidFill>
                <a:cs typeface="Andalus" pitchFamily="18" charset="-78"/>
              </a:rPr>
              <a:t>EFETIVO JULGAMENTO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  <a:cs typeface="Andalus" pitchFamily="18" charset="-78"/>
              </a:rPr>
              <a:t> (DAS CONTAS DOS ADMINSTRADORES E DAS CONTAS DAQUELES QUE DEREM CAUSA A PERDA, EXTRAVIO OU OUTRA IRREGULARIDADE DE QUE RESULTE PREJUÍZO) ABRANGE </a:t>
            </a:r>
            <a:r>
              <a:rPr lang="pt-BR" b="1" dirty="0" smtClean="0">
                <a:solidFill>
                  <a:schemeClr val="tx2">
                    <a:lumMod val="50000"/>
                  </a:schemeClr>
                </a:solidFill>
                <a:cs typeface="Andalus" pitchFamily="18" charset="-78"/>
              </a:rPr>
              <a:t>TODOS OS ORDENADORES DE DESPESA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  <a:cs typeface="Andalus" pitchFamily="18" charset="-78"/>
              </a:rPr>
              <a:t>, INCLUSIVE CHEFES DE PODER QUE TENHAM AGIDO NESSA CONDIÇÃO. O JULGAMENTO DE CONTAS DE GESTÃO DOS PREFEITOS PELO TC, PORTANTO, TEM O MESMO EFEITO PARA FINS DE INELEGIBILIDADE.  </a:t>
            </a:r>
          </a:p>
          <a:p>
            <a:endParaRPr lang="pt-BR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pt-BR" sz="2400" b="1" dirty="0" smtClean="0">
                <a:solidFill>
                  <a:srgbClr val="C00000"/>
                </a:solidFill>
              </a:rPr>
              <a:t>VEDAÇÕES X INELEGIBILIDADE</a:t>
            </a:r>
            <a:br>
              <a:rPr lang="pt-BR" sz="2400" b="1" dirty="0" smtClean="0">
                <a:solidFill>
                  <a:srgbClr val="C00000"/>
                </a:solidFill>
              </a:rPr>
            </a:br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  <a:t>LC Nº 64/90</a:t>
            </a:r>
            <a:endParaRPr lang="pt-BR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t-BR" sz="7200" b="1" dirty="0" smtClean="0">
                <a:solidFill>
                  <a:srgbClr val="C00000"/>
                </a:solidFill>
              </a:rPr>
              <a:t>GASTOS COM PESSOAL</a:t>
            </a:r>
            <a:endParaRPr lang="pt-BR" sz="7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pt-BR" sz="2400" b="1" dirty="0" smtClean="0">
                <a:solidFill>
                  <a:srgbClr val="C00000"/>
                </a:solidFill>
              </a:rPr>
              <a:t>GASTOS COM PESSOAL</a:t>
            </a:r>
            <a:endParaRPr lang="pt-BR" sz="24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>
            <a:noAutofit/>
          </a:bodyPr>
          <a:lstStyle/>
          <a:p>
            <a:pPr marL="514350" indent="-514350">
              <a:buAutoNum type="arabicParenR"/>
            </a:pP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EXTRAPOLAÇÃO DO LIMITE LEGAL – LRF</a:t>
            </a:r>
          </a:p>
          <a:p>
            <a:pPr>
              <a:buNone/>
            </a:pPr>
            <a:r>
              <a:rPr lang="pt-BR" sz="1400" dirty="0" smtClean="0"/>
              <a:t>	</a:t>
            </a:r>
          </a:p>
          <a:p>
            <a:pPr algn="just">
              <a:buNone/>
            </a:pPr>
            <a:r>
              <a:rPr lang="pt-BR" sz="1400" dirty="0"/>
              <a:t>	</a:t>
            </a:r>
            <a:r>
              <a:rPr lang="pt-BR" sz="2800" dirty="0" smtClean="0">
                <a:solidFill>
                  <a:schemeClr val="tx2">
                    <a:lumMod val="50000"/>
                  </a:schemeClr>
                </a:solidFill>
              </a:rPr>
              <a:t>ART. 19.</a:t>
            </a:r>
            <a:r>
              <a:rPr lang="pt-BR" sz="28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pt-BR" sz="2800" dirty="0" smtClean="0">
                <a:solidFill>
                  <a:schemeClr val="tx2">
                    <a:lumMod val="50000"/>
                  </a:schemeClr>
                </a:solidFill>
              </a:rPr>
              <a:t>PARA OS FINS DO DISPOSTO NO </a:t>
            </a:r>
            <a:r>
              <a:rPr lang="pt-BR" sz="2800" i="1" dirty="0" smtClean="0">
                <a:solidFill>
                  <a:schemeClr val="tx2">
                    <a:lumMod val="50000"/>
                  </a:schemeClr>
                </a:solidFill>
                <a:hlinkClick r:id="rId2"/>
              </a:rPr>
              <a:t>CAPUT</a:t>
            </a:r>
            <a:r>
              <a:rPr lang="pt-BR" sz="2800" dirty="0" smtClean="0">
                <a:solidFill>
                  <a:schemeClr val="tx2">
                    <a:lumMod val="50000"/>
                  </a:schemeClr>
                </a:solidFill>
                <a:hlinkClick r:id="rId2"/>
              </a:rPr>
              <a:t> DO ART. 169 DA CONSTITUIÇÃO</a:t>
            </a:r>
            <a:r>
              <a:rPr lang="pt-BR" sz="2800" dirty="0" smtClean="0">
                <a:solidFill>
                  <a:schemeClr val="tx2">
                    <a:lumMod val="50000"/>
                  </a:schemeClr>
                </a:solidFill>
              </a:rPr>
              <a:t>, A DESPESA TOTAL COM PESSOAL, EM CADA PERÍODO DE APURAÇÃO E EM CADA ENTE DA FEDERAÇÃO, NÃO PODERÁ EXCEDER OS PERCENTUAIS DA RECEITA CORRENTE LÍQUIDA, A SEGUIR DISCRIMINADOS:</a:t>
            </a:r>
          </a:p>
          <a:p>
            <a:pPr>
              <a:buNone/>
            </a:pPr>
            <a:r>
              <a:rPr lang="pt-BR" sz="2800" dirty="0" smtClean="0">
                <a:solidFill>
                  <a:schemeClr val="tx2">
                    <a:lumMod val="50000"/>
                  </a:schemeClr>
                </a:solidFill>
              </a:rPr>
              <a:t>	(...)</a:t>
            </a:r>
          </a:p>
          <a:p>
            <a:pPr lvl="1">
              <a:buNone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II - ESTADOS: 60% (SESSENTA POR CENTO);</a:t>
            </a:r>
          </a:p>
          <a:p>
            <a:pPr lvl="1">
              <a:buNone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III - MUNICÍPIOS: 60% (SESSENTA POR CENTO).</a:t>
            </a:r>
          </a:p>
          <a:p>
            <a:pPr marL="514350" indent="-514350" algn="just">
              <a:buNone/>
            </a:pPr>
            <a:endParaRPr lang="pt-BR" sz="2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pt-BR" sz="1400" dirty="0" smtClean="0"/>
              <a:t>	</a:t>
            </a:r>
            <a:endParaRPr lang="pt-BR" sz="1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514350" indent="-514350" algn="just">
              <a:buNone/>
            </a:pPr>
            <a:endParaRPr lang="pt-BR" sz="1400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2448272"/>
          </a:xfrm>
        </p:spPr>
        <p:txBody>
          <a:bodyPr>
            <a:normAutofit fontScale="90000"/>
          </a:bodyPr>
          <a:lstStyle/>
          <a:p>
            <a:pPr algn="r"/>
            <a:r>
              <a:rPr lang="pt-BR" sz="2700" b="1" dirty="0" smtClean="0">
                <a:solidFill>
                  <a:srgbClr val="C00000"/>
                </a:solidFill>
              </a:rPr>
              <a:t>GASTOS COM PESSOAL</a:t>
            </a:r>
            <a:br>
              <a:rPr lang="pt-BR" sz="2700" b="1" dirty="0" smtClean="0">
                <a:solidFill>
                  <a:srgbClr val="C00000"/>
                </a:solidFill>
              </a:rPr>
            </a:br>
            <a:r>
              <a:rPr lang="pt-BR" sz="2700" b="1" dirty="0" smtClean="0">
                <a:solidFill>
                  <a:schemeClr val="tx2">
                    <a:lumMod val="50000"/>
                  </a:schemeClr>
                </a:solidFill>
              </a:rPr>
              <a:t>1) EXTRAPOLAÇÃO DO LIMITE LEGAL – LRF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2700" b="1" dirty="0" smtClean="0">
                <a:solidFill>
                  <a:schemeClr val="tx2">
                    <a:lumMod val="50000"/>
                  </a:schemeClr>
                </a:solidFill>
              </a:rPr>
              <a:t>ART. 20. A REPARTIÇÃO DOS LIMITES GLOBAIS DO ART. 19 NÃO PODERÁ EXCEDER OS SEGUINTES PERCENTUAIS:</a:t>
            </a:r>
            <a:br>
              <a:rPr lang="pt-BR" sz="27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9552" y="3645024"/>
            <a:ext cx="8280920" cy="3888432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pt-BR" sz="2200" b="1" dirty="0" smtClean="0">
                <a:solidFill>
                  <a:schemeClr val="tx2">
                    <a:lumMod val="50000"/>
                  </a:schemeClr>
                </a:solidFill>
              </a:rPr>
              <a:t>II - NA ESFERA ESTADUAL:          A) 3% - LEGISLATIVO/TCE</a:t>
            </a:r>
          </a:p>
          <a:p>
            <a:pPr algn="just">
              <a:buNone/>
            </a:pPr>
            <a:r>
              <a:rPr lang="pt-BR" sz="2200" b="1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pt-BR" sz="2200" b="1" dirty="0" smtClean="0">
                <a:solidFill>
                  <a:schemeClr val="tx2">
                    <a:lumMod val="50000"/>
                  </a:schemeClr>
                </a:solidFill>
              </a:rPr>
              <a:t>			             B) 6% - JUDICIÁRIO</a:t>
            </a:r>
          </a:p>
          <a:p>
            <a:pPr algn="just">
              <a:buNone/>
            </a:pPr>
            <a:r>
              <a:rPr lang="pt-BR" sz="2200" b="1" dirty="0" smtClean="0">
                <a:solidFill>
                  <a:schemeClr val="tx2">
                    <a:lumMod val="50000"/>
                  </a:schemeClr>
                </a:solidFill>
              </a:rPr>
              <a:t>				             C) 49% - EXECUTIVO;</a:t>
            </a:r>
          </a:p>
          <a:p>
            <a:pPr algn="just">
              <a:buNone/>
            </a:pPr>
            <a:r>
              <a:rPr lang="pt-BR" sz="2200" b="1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pt-BR" sz="2200" b="1" dirty="0" smtClean="0">
                <a:solidFill>
                  <a:schemeClr val="tx2">
                    <a:lumMod val="50000"/>
                  </a:schemeClr>
                </a:solidFill>
              </a:rPr>
              <a:t>			             D) 2% - MPE</a:t>
            </a:r>
          </a:p>
          <a:p>
            <a:pPr algn="just">
              <a:buNone/>
            </a:pPr>
            <a:endParaRPr lang="pt-BR" sz="22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pt-BR" sz="2200" b="1" dirty="0" smtClean="0">
                <a:solidFill>
                  <a:schemeClr val="tx2">
                    <a:lumMod val="50000"/>
                  </a:schemeClr>
                </a:solidFill>
              </a:rPr>
              <a:t>III - NA ESFERA MUNICIPAL:      A) 6% - LEGISLATIVO;</a:t>
            </a:r>
          </a:p>
          <a:p>
            <a:pPr>
              <a:buNone/>
            </a:pPr>
            <a:r>
              <a:rPr lang="pt-BR" sz="2200" b="1" dirty="0" smtClean="0">
                <a:solidFill>
                  <a:schemeClr val="tx2">
                    <a:lumMod val="50000"/>
                  </a:schemeClr>
                </a:solidFill>
              </a:rPr>
              <a:t>  				             B) 54% - EXECUTIVO.</a:t>
            </a:r>
            <a:br>
              <a:rPr lang="pt-BR" sz="2200" b="1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pt-BR" sz="22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        </a:t>
            </a:r>
            <a:b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pt-BR" dirty="0" smtClean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11287</TotalTime>
  <Words>3570</Words>
  <Application>Microsoft Office PowerPoint</Application>
  <PresentationFormat>On-screen Show (4:3)</PresentationFormat>
  <Paragraphs>409</Paragraphs>
  <Slides>52</Slides>
  <Notes>4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3" baseType="lpstr">
      <vt:lpstr>Tema do Office</vt:lpstr>
      <vt:lpstr>ÚLTIMO ANO DE MANDATO</vt:lpstr>
      <vt:lpstr>RESTRIÇÕES NO ÚLTIMO ANO</vt:lpstr>
      <vt:lpstr>LIMITAÇÕES E RESTRIÇÕES</vt:lpstr>
      <vt:lpstr>VEDAÇÕES X INELEGIBILIDADE</vt:lpstr>
      <vt:lpstr>VEDAÇÕES X INELEGIBILIDADE LC Nº 64/90</vt:lpstr>
      <vt:lpstr>VEDAÇÕES X INELEGIBILIDADE LC Nº 64/90</vt:lpstr>
      <vt:lpstr>Slide 7</vt:lpstr>
      <vt:lpstr>GASTOS COM PESSOAL</vt:lpstr>
      <vt:lpstr>GASTOS COM PESSOAL 1) EXTRAPOLAÇÃO DO LIMITE LEGAL – LRF  ART. 20. A REPARTIÇÃO DOS LIMITES GLOBAIS DO ART. 19 NÃO PODERÁ EXCEDER OS SEGUINTES PERCENTUAIS:    </vt:lpstr>
      <vt:lpstr>GASTOS COM PESSOAL 1) EXTRAPOLAÇÃO DO LIMITE LEGAL – LRF</vt:lpstr>
      <vt:lpstr>GASTOS COM PESSOAL 1) EXTRAPOLAÇÃO DO LIMITE LEGAL – LRF</vt:lpstr>
      <vt:lpstr>GASTOS COM PESSOAL 1) LIMITE LEGAL</vt:lpstr>
      <vt:lpstr>GASTOS COM PESSOAL 1) EXTRAPOLAÇÃO DO LIMITE LEGAL – LRF</vt:lpstr>
      <vt:lpstr>GASTOS COM PESSOAL</vt:lpstr>
      <vt:lpstr>GASTOS COM PESSOAL 2) AUMENTO DE GASTO - LRF</vt:lpstr>
      <vt:lpstr>GASTOS COM PESSOAL 2) AUMENTO DE GASTO - LRF</vt:lpstr>
      <vt:lpstr>GASTOS COM PESSOAL 2) AUMENTO DE GASTO - LRF</vt:lpstr>
      <vt:lpstr>GASTOS COM PESSOAL</vt:lpstr>
      <vt:lpstr>GASTOS COM PESSOAL 3) REVISÃO GERAL – LEI ELEITORAL</vt:lpstr>
      <vt:lpstr>GASTOS COM PESSOAL</vt:lpstr>
      <vt:lpstr>GASTOS COM PESSOAL 4) DEMAIS RESTRIÇÕES DA LEI ELEITORAL – ART. 73, V </vt:lpstr>
      <vt:lpstr>Slide 22</vt:lpstr>
      <vt:lpstr>DÍVIDA PÚBLICA</vt:lpstr>
      <vt:lpstr> DÍVIDA PÚBLICA 1) LIMITE – LRF, ART. 31, § 3º </vt:lpstr>
      <vt:lpstr>DÍVIDA PÚBLICA 1) LIMITE – LRF, ART. 31, § 3º </vt:lpstr>
      <vt:lpstr>DÍVIDA PÚBLICA 1) LIMITE – LRF, ART. 31, § 3º</vt:lpstr>
      <vt:lpstr>DÍVIDA PÚBLICA 1) LIMITE – LRF, ART. 31, § 3º</vt:lpstr>
      <vt:lpstr>DÍVIDA PÚBLICA</vt:lpstr>
      <vt:lpstr>DÍVIDA PÚBLICA  2.1. LRF, ART. 38, IV, B – OPERAÇÃO DE  CRÉDITO POR ANTECIPAÇÃO DE RECEITA</vt:lpstr>
      <vt:lpstr>     DÍVIDA PÚBLICA  2.1. LRF, ART. 38, IV, B – OPERAÇÃO DE  CRÉDITO POR ANTECIPAÇÃO DE RECEITA</vt:lpstr>
      <vt:lpstr>DÍVIDA PÚBLICA 2) OPERAÇÕES DE CRÉDITO</vt:lpstr>
      <vt:lpstr>DÍVIDA PÚBLICA 2.2. RESOLUÇÃO Nº 43/2001 DO  SENADO FEDERAL  (ART. 15)</vt:lpstr>
      <vt:lpstr>DÍVIDA PÚBLICA 2.2. RESOLUÇÃO Nº 43/2001 DO  SENADO FEDERAL  (ART. 15) </vt:lpstr>
      <vt:lpstr>Slide 34</vt:lpstr>
      <vt:lpstr>RESTOS A PAGAR</vt:lpstr>
      <vt:lpstr>RESTOS A PAGAR 1) LRF – ART 42</vt:lpstr>
      <vt:lpstr>RESTOS A PAGAR 1) LRF – ART 42</vt:lpstr>
      <vt:lpstr>RESTOS A PAGAR 1) LRF – ART 42</vt:lpstr>
      <vt:lpstr>RESTOS A PAGAR 1) LRF – ART 42</vt:lpstr>
      <vt:lpstr>RESTOS A PAGAR</vt:lpstr>
      <vt:lpstr>RESTOS A PAGAR 2) LEI 4.320/64 - ART. 59, § 1º </vt:lpstr>
      <vt:lpstr>PUBLICIDADE INSTITUCIONAL</vt:lpstr>
      <vt:lpstr>PUBLICIDADE INSTITUCIONAL</vt:lpstr>
      <vt:lpstr>PUBLICIDADE INSTITUCIONAL</vt:lpstr>
      <vt:lpstr>PUBLICIDADE INSTITUCIONAL</vt:lpstr>
      <vt:lpstr>Slide 46</vt:lpstr>
      <vt:lpstr>TRANSFERÊNCIAS VOLUNTÁRIAS</vt:lpstr>
      <vt:lpstr>Slide 48</vt:lpstr>
      <vt:lpstr>OUTRAS VEDAÇÕES</vt:lpstr>
      <vt:lpstr>OUTRAS VEDAÇÕES</vt:lpstr>
      <vt:lpstr>OUTRAS VEDAÇÕES</vt:lpstr>
      <vt:lpstr>OUTRAS VEDAÇÕES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MPC5PC</dc:creator>
  <cp:lastModifiedBy>Andre Cabral</cp:lastModifiedBy>
  <cp:revision>166</cp:revision>
  <dcterms:created xsi:type="dcterms:W3CDTF">2016-07-21T15:21:35Z</dcterms:created>
  <dcterms:modified xsi:type="dcterms:W3CDTF">2016-07-21T15:22:30Z</dcterms:modified>
</cp:coreProperties>
</file>